
<file path=[Content_Types].xml><?xml version="1.0" encoding="utf-8"?>
<Types xmlns="http://schemas.openxmlformats.org/package/2006/content-types">
  <Default Extension="png" ContentType="image/png"/>
  <Default Extension="emf" ContentType="image/x-emf"/>
  <Default Extension="xls" ContentType="application/vnd.ms-excel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3"/>
  </p:notesMasterIdLst>
  <p:handoutMasterIdLst>
    <p:handoutMasterId r:id="rId14"/>
  </p:handoutMasterIdLst>
  <p:sldIdLst>
    <p:sldId id="331" r:id="rId2"/>
    <p:sldId id="332" r:id="rId3"/>
    <p:sldId id="333" r:id="rId4"/>
    <p:sldId id="339" r:id="rId5"/>
    <p:sldId id="341" r:id="rId6"/>
    <p:sldId id="342" r:id="rId7"/>
    <p:sldId id="334" r:id="rId8"/>
    <p:sldId id="335" r:id="rId9"/>
    <p:sldId id="336" r:id="rId10"/>
    <p:sldId id="337" r:id="rId11"/>
    <p:sldId id="338" r:id="rId12"/>
  </p:sldIdLst>
  <p:sldSz cx="9144000" cy="6858000" type="screen4x3"/>
  <p:notesSz cx="7086600" cy="93726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982" autoAdjust="0"/>
  </p:normalViewPr>
  <p:slideViewPr>
    <p:cSldViewPr snapToGrid="0" snapToObjects="1">
      <p:cViewPr>
        <p:scale>
          <a:sx n="95" d="100"/>
          <a:sy n="95" d="100"/>
        </p:scale>
        <p:origin x="-852" y="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199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0860" cy="468630"/>
          </a:xfrm>
          <a:prstGeom prst="rect">
            <a:avLst/>
          </a:prstGeom>
        </p:spPr>
        <p:txBody>
          <a:bodyPr vert="horz" lIns="94044" tIns="47022" rIns="94044" bIns="47022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14100" y="0"/>
            <a:ext cx="3070860" cy="468630"/>
          </a:xfrm>
          <a:prstGeom prst="rect">
            <a:avLst/>
          </a:prstGeom>
        </p:spPr>
        <p:txBody>
          <a:bodyPr vert="horz" lIns="94044" tIns="47022" rIns="94044" bIns="47022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A7D30C7-0CA6-47B5-8890-A999BB58F64C}" type="datetimeFigureOut">
              <a:rPr lang="en-US"/>
              <a:pPr>
                <a:defRPr/>
              </a:pPr>
              <a:t>1/18/2017</a:t>
            </a:fld>
            <a:endParaRPr lang="es-ES_trad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902344"/>
            <a:ext cx="3070860" cy="468630"/>
          </a:xfrm>
          <a:prstGeom prst="rect">
            <a:avLst/>
          </a:prstGeom>
        </p:spPr>
        <p:txBody>
          <a:bodyPr vert="horz" lIns="94044" tIns="47022" rIns="94044" bIns="47022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14100" y="8902344"/>
            <a:ext cx="3070860" cy="468630"/>
          </a:xfrm>
          <a:prstGeom prst="rect">
            <a:avLst/>
          </a:prstGeom>
        </p:spPr>
        <p:txBody>
          <a:bodyPr vert="horz" lIns="94044" tIns="47022" rIns="94044" bIns="47022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6DA1281-8913-4757-B6BE-9CA97D3D65DF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8326140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0860" cy="468630"/>
          </a:xfrm>
          <a:prstGeom prst="rect">
            <a:avLst/>
          </a:prstGeom>
        </p:spPr>
        <p:txBody>
          <a:bodyPr vert="horz" lIns="94044" tIns="47022" rIns="94044" bIns="47022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14100" y="0"/>
            <a:ext cx="3070860" cy="468630"/>
          </a:xfrm>
          <a:prstGeom prst="rect">
            <a:avLst/>
          </a:prstGeom>
        </p:spPr>
        <p:txBody>
          <a:bodyPr vert="horz" lIns="94044" tIns="47022" rIns="94044" bIns="47022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FBF9EA9-3606-4CC2-A575-4906B807B36D}" type="datetimeFigureOut">
              <a:rPr lang="en-US"/>
              <a:pPr>
                <a:defRPr/>
              </a:pPr>
              <a:t>1/18/2017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703263"/>
            <a:ext cx="4686300" cy="3514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044" tIns="47022" rIns="94044" bIns="47022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8660" y="4451985"/>
            <a:ext cx="5669280" cy="4217670"/>
          </a:xfrm>
          <a:prstGeom prst="rect">
            <a:avLst/>
          </a:prstGeom>
        </p:spPr>
        <p:txBody>
          <a:bodyPr vert="horz" lIns="94044" tIns="47022" rIns="94044" bIns="47022" rtlCol="0"/>
          <a:lstStyle/>
          <a:p>
            <a:pPr lvl="0"/>
            <a:r>
              <a:rPr lang="es-ES_tradnl" noProof="0" smtClean="0"/>
              <a:t>Click to edit Master text styles</a:t>
            </a:r>
          </a:p>
          <a:p>
            <a:pPr lvl="1"/>
            <a:r>
              <a:rPr lang="es-ES_tradnl" noProof="0" smtClean="0"/>
              <a:t>Second level</a:t>
            </a:r>
          </a:p>
          <a:p>
            <a:pPr lvl="2"/>
            <a:r>
              <a:rPr lang="es-ES_tradnl" noProof="0" smtClean="0"/>
              <a:t>Third level</a:t>
            </a:r>
          </a:p>
          <a:p>
            <a:pPr lvl="3"/>
            <a:r>
              <a:rPr lang="es-ES_tradnl" noProof="0" smtClean="0"/>
              <a:t>Fourth level</a:t>
            </a:r>
          </a:p>
          <a:p>
            <a:pPr lvl="4"/>
            <a:r>
              <a:rPr lang="es-ES_tradnl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02344"/>
            <a:ext cx="3070860" cy="468630"/>
          </a:xfrm>
          <a:prstGeom prst="rect">
            <a:avLst/>
          </a:prstGeom>
        </p:spPr>
        <p:txBody>
          <a:bodyPr vert="horz" lIns="94044" tIns="47022" rIns="94044" bIns="47022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14100" y="8902344"/>
            <a:ext cx="3070860" cy="468630"/>
          </a:xfrm>
          <a:prstGeom prst="rect">
            <a:avLst/>
          </a:prstGeom>
        </p:spPr>
        <p:txBody>
          <a:bodyPr vert="horz" lIns="94044" tIns="47022" rIns="94044" bIns="47022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5342208-D250-4A82-8728-D2012F9E1E4C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0213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/>
          <p:nvPr/>
        </p:nvSpPr>
        <p:spPr>
          <a:xfrm>
            <a:off x="0" y="6357938"/>
            <a:ext cx="9144000" cy="504825"/>
          </a:xfrm>
          <a:prstGeom prst="rect">
            <a:avLst/>
          </a:prstGeom>
          <a:solidFill>
            <a:srgbClr val="F4F1D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5" name="Picture 6" descr="twitter_bird_blue_itson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67175" y="6524625"/>
            <a:ext cx="701675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75663" y="6380163"/>
            <a:ext cx="620712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8"/>
          <p:cNvSpPr txBox="1">
            <a:spLocks noChangeArrowheads="1"/>
          </p:cNvSpPr>
          <p:nvPr/>
        </p:nvSpPr>
        <p:spPr bwMode="auto">
          <a:xfrm>
            <a:off x="107950" y="6453188"/>
            <a:ext cx="1279525" cy="3048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srgbClr val="B1803D"/>
                </a:solidFill>
                <a:latin typeface="Myriad Pro" charset="0"/>
                <a:cs typeface="Myriad Pro" charset="0"/>
              </a:rPr>
              <a:t>www.itson.mx</a:t>
            </a:r>
          </a:p>
        </p:txBody>
      </p:sp>
      <p:sp>
        <p:nvSpPr>
          <p:cNvPr id="8" name="Rectangle 3"/>
          <p:cNvSpPr/>
          <p:nvPr/>
        </p:nvSpPr>
        <p:spPr>
          <a:xfrm>
            <a:off x="179388" y="1557338"/>
            <a:ext cx="8785225" cy="467995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4"/>
          <p:cNvSpPr/>
          <p:nvPr/>
        </p:nvSpPr>
        <p:spPr>
          <a:xfrm flipV="1">
            <a:off x="0" y="1304925"/>
            <a:ext cx="9144000" cy="107950"/>
          </a:xfrm>
          <a:prstGeom prst="rect">
            <a:avLst/>
          </a:prstGeom>
          <a:solidFill>
            <a:srgbClr val="5EA3C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23528" y="197768"/>
            <a:ext cx="8496944" cy="998984"/>
          </a:xfrm>
        </p:spPr>
        <p:txBody>
          <a:bodyPr>
            <a:noAutofit/>
          </a:bodyPr>
          <a:lstStyle>
            <a:lvl1pPr algn="l">
              <a:defRPr sz="2800" b="0">
                <a:solidFill>
                  <a:srgbClr val="B1803D"/>
                </a:solidFill>
                <a:latin typeface="Georgia"/>
                <a:cs typeface="Georgia"/>
              </a:defRPr>
            </a:lvl1pPr>
          </a:lstStyle>
          <a:p>
            <a:r>
              <a:rPr lang="es-ES_tradnl" smtClean="0"/>
              <a:t>Click to edit Master title style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700808"/>
            <a:ext cx="8496944" cy="4392488"/>
          </a:xfrm>
        </p:spPr>
        <p:txBody>
          <a:bodyPr>
            <a:normAutofit/>
          </a:bodyPr>
          <a:lstStyle>
            <a:lvl1pPr marL="182563" indent="-182563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defRPr>
            </a:lvl1pPr>
            <a:lvl2pPr marL="444500" indent="-261938"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defRPr>
            </a:lvl2pPr>
            <a:lvl3pPr marL="628650" indent="-184150"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defRPr>
            </a:lvl3pPr>
            <a:lvl4pPr marL="811213" indent="-182563"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defRPr>
            </a:lvl4pPr>
            <a:lvl5pPr marL="982663" indent="-171450"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defRPr>
            </a:lvl5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s-MX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1628800"/>
            <a:ext cx="7772400" cy="3456384"/>
          </a:xfrm>
        </p:spPr>
        <p:txBody>
          <a:bodyPr>
            <a:normAutofit/>
          </a:bodyPr>
          <a:lstStyle>
            <a:lvl1pPr algn="ctr">
              <a:defRPr sz="3200" b="0" cap="none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defRPr>
            </a:lvl1pPr>
          </a:lstStyle>
          <a:p>
            <a:r>
              <a:rPr lang="es-ES_tradnl" smtClean="0"/>
              <a:t>Click to edit Master title style</a:t>
            </a:r>
            <a:endParaRPr lang="es-MX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67B4544-85E1-4A5A-8A3F-78E2EBC94DB5}" type="datetimeFigureOut">
              <a:rPr lang="en-US"/>
              <a:pPr>
                <a:defRPr/>
              </a:pPr>
              <a:t>1/18/2017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D9AD28B-5670-4F72-877B-94BCF79696FA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Click to edit Master title style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D593608D-E04C-4DAE-B9B9-1F6A97AE9BEB}" type="datetimeFigureOut">
              <a:rPr lang="en-US"/>
              <a:pPr>
                <a:defRPr/>
              </a:pPr>
              <a:t>1/18/2017</a:t>
            </a:fld>
            <a:endParaRPr lang="en-U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07BE2C1-987B-413C-BA57-21274B17AD7D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/>
          <p:nvPr/>
        </p:nvSpPr>
        <p:spPr>
          <a:xfrm>
            <a:off x="0" y="6357938"/>
            <a:ext cx="9144000" cy="504825"/>
          </a:xfrm>
          <a:prstGeom prst="rect">
            <a:avLst/>
          </a:prstGeom>
          <a:solidFill>
            <a:srgbClr val="F4F1D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" name="Picture 6" descr="twitter_bird_blue_itson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67175" y="6524625"/>
            <a:ext cx="701675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75663" y="6380163"/>
            <a:ext cx="620712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107950" y="6453188"/>
            <a:ext cx="1279525" cy="3048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srgbClr val="B1803D"/>
                </a:solidFill>
                <a:latin typeface="Myriad Pro" charset="0"/>
                <a:cs typeface="Myriad Pro" charset="0"/>
              </a:rPr>
              <a:t>www.itson.mx</a:t>
            </a:r>
          </a:p>
        </p:txBody>
      </p:sp>
      <p:sp>
        <p:nvSpPr>
          <p:cNvPr id="7" name="Rectangle 2"/>
          <p:cNvSpPr/>
          <p:nvPr/>
        </p:nvSpPr>
        <p:spPr>
          <a:xfrm flipV="1">
            <a:off x="0" y="1304925"/>
            <a:ext cx="9144000" cy="107950"/>
          </a:xfrm>
          <a:prstGeom prst="rect">
            <a:avLst/>
          </a:prstGeom>
          <a:solidFill>
            <a:srgbClr val="5EA3C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3"/>
          <p:cNvSpPr/>
          <p:nvPr/>
        </p:nvSpPr>
        <p:spPr>
          <a:xfrm>
            <a:off x="179388" y="1557338"/>
            <a:ext cx="8785225" cy="467995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1008112"/>
          </a:xfrm>
        </p:spPr>
        <p:txBody>
          <a:bodyPr>
            <a:noAutofit/>
          </a:bodyPr>
          <a:lstStyle>
            <a:lvl1pPr algn="l">
              <a:defRPr sz="2800" b="0">
                <a:solidFill>
                  <a:srgbClr val="B1803D"/>
                </a:solidFill>
                <a:latin typeface="Georgia"/>
                <a:cs typeface="Georgia"/>
              </a:defRPr>
            </a:lvl1pPr>
          </a:lstStyle>
          <a:p>
            <a:r>
              <a:rPr lang="es-ES_tradnl" smtClean="0"/>
              <a:t>Click to edit Master title style</a:t>
            </a:r>
            <a:endParaRPr lang="es-MX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Click to edit Master title style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1E4BB9-C7CB-4813-876A-BB1D7AB35B98}" type="datetimeFigureOut">
              <a:rPr lang="en-US"/>
              <a:pPr>
                <a:defRPr/>
              </a:pPr>
              <a:t>1/18/2017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ED37DF3-5193-44FA-8BFA-D0BE56D272AF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Click to edit Master title style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_tradnl" noProof="0" smtClean="0"/>
              <a:t>Drag picture to placeholder or click icon to add</a:t>
            </a:r>
            <a:endParaRPr lang="es-MX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BC1379D4-44DE-46EA-A8AF-2887E50185A7}" type="datetimeFigureOut">
              <a:rPr lang="en-US"/>
              <a:pPr>
                <a:defRPr/>
              </a:pPr>
              <a:t>1/18/2017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993BDC7-4555-4685-A775-F69CAD84DDF6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D2CA054F-9961-4CF4-A290-5D82EFB352BE}" type="datetimeFigureOut">
              <a:rPr lang="en-US"/>
              <a:pPr>
                <a:defRPr/>
              </a:pPr>
              <a:t>1/18/2017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9EDFA88-4F00-4D19-B9C5-2B1554ECF564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Click to edit Master title style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154F69C-DE49-457E-B376-5B42EC2DA9FD}" type="datetimeFigureOut">
              <a:rPr lang="en-US"/>
              <a:pPr>
                <a:defRPr/>
              </a:pPr>
              <a:t>1/18/2017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A77EECB-486E-48A7-B315-D593BDE48834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B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  <a:endParaRPr lang="es-MX" smtClean="0"/>
          </a:p>
        </p:txBody>
      </p:sp>
      <p:sp>
        <p:nvSpPr>
          <p:cNvPr id="9219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 smtClean="0"/>
          </a:p>
        </p:txBody>
      </p:sp>
      <p:sp>
        <p:nvSpPr>
          <p:cNvPr id="8" name="Rectangle 7"/>
          <p:cNvSpPr/>
          <p:nvPr/>
        </p:nvSpPr>
        <p:spPr>
          <a:xfrm>
            <a:off x="0" y="6357938"/>
            <a:ext cx="9144000" cy="504825"/>
          </a:xfrm>
          <a:prstGeom prst="rect">
            <a:avLst/>
          </a:prstGeom>
          <a:solidFill>
            <a:srgbClr val="F4F1D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9221" name="Picture 6" descr="twitter_bird_blue_itson.png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067175" y="6524625"/>
            <a:ext cx="701675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5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8475663" y="6380163"/>
            <a:ext cx="620712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Box 8"/>
          <p:cNvSpPr txBox="1">
            <a:spLocks noChangeArrowheads="1"/>
          </p:cNvSpPr>
          <p:nvPr/>
        </p:nvSpPr>
        <p:spPr bwMode="auto">
          <a:xfrm>
            <a:off x="107950" y="6453188"/>
            <a:ext cx="1279525" cy="3048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srgbClr val="B1803D"/>
                </a:solidFill>
                <a:latin typeface="Myriad Pro" charset="0"/>
                <a:cs typeface="Myriad Pro" charset="0"/>
              </a:rPr>
              <a:t>www.itson.mx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5" r:id="rId2"/>
    <p:sldLayoutId id="2147483818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Microsoft_Excel_97-2003_Worksheet1.xls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Microsoft_Excel_97-2003_Worksheet10.xls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13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Microsoft_Excel_97-2003_Worksheet11.xls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4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Microsoft_Excel_97-2003_Worksheet2.xls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5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Microsoft_Excel_97-2003_Worksheet3.xls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6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Microsoft_Excel_97-2003_Worksheet4.xls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7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Microsoft_Excel_97-2003_Worksheet5.xls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8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Microsoft_Excel_97-2003_Worksheet6.xls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Microsoft_Excel_97-2003_Worksheet7.xls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Microsoft_Excel_97-2003_Worksheet8.xls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Microsoft_Excel_97-2003_Worksheet9.xls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/>
          </p:cNvSpPr>
          <p:nvPr/>
        </p:nvSpPr>
        <p:spPr bwMode="auto">
          <a:xfrm>
            <a:off x="0" y="6357938"/>
            <a:ext cx="9144000" cy="504825"/>
          </a:xfrm>
          <a:prstGeom prst="rect">
            <a:avLst/>
          </a:prstGeom>
          <a:solidFill>
            <a:srgbClr val="F4F1D4"/>
          </a:solidFill>
          <a:ln w="9525" cap="flat" cmpd="sng">
            <a:noFill/>
            <a:prstDash val="solid"/>
            <a:round/>
            <a:headEnd/>
            <a:tailEnd/>
          </a:ln>
          <a:effectLst>
            <a:outerShdw dist="23000" dir="5400000" algn="ctr" rotWithShape="0">
              <a:srgbClr val="000000">
                <a:alpha val="34999"/>
              </a:srgbClr>
            </a:outerShdw>
          </a:effectLst>
        </p:spPr>
        <p:txBody>
          <a:bodyPr lIns="50798" tIns="50798" rIns="50798" bIns="50798" anchor="ctr"/>
          <a:lstStyle/>
          <a:p>
            <a:pPr>
              <a:defRPr/>
            </a:pPr>
            <a:endParaRPr lang="es-MX"/>
          </a:p>
        </p:txBody>
      </p:sp>
      <p:pic>
        <p:nvPicPr>
          <p:cNvPr id="18435" name="Picture 2" descr="twitter_bird_blue_itson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5588" y="6524625"/>
            <a:ext cx="703262" cy="180975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pic>
        <p:nvPicPr>
          <p:cNvPr id="18436" name="Picture 3" descr="image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475663" y="6378575"/>
            <a:ext cx="620712" cy="469900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sp>
        <p:nvSpPr>
          <p:cNvPr id="18437" name="Rectangle 4"/>
          <p:cNvSpPr>
            <a:spLocks/>
          </p:cNvSpPr>
          <p:nvPr/>
        </p:nvSpPr>
        <p:spPr bwMode="auto">
          <a:xfrm>
            <a:off x="107950" y="6453188"/>
            <a:ext cx="1279525" cy="315912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  <p:txBody>
          <a:bodyPr lIns="88896" tIns="50798" rIns="88896" bIns="50798"/>
          <a:lstStyle/>
          <a:p>
            <a:pPr defTabSz="912813"/>
            <a:r>
              <a:rPr lang="es-MX" sz="1300">
                <a:solidFill>
                  <a:srgbClr val="B1803D"/>
                </a:solidFill>
                <a:latin typeface="Helvetica" pitchFamily="34" charset="0"/>
                <a:cs typeface="Helvetica" pitchFamily="34" charset="0"/>
                <a:sym typeface="Helvetica" pitchFamily="34" charset="0"/>
              </a:rPr>
              <a:t>www.itson.mx</a:t>
            </a:r>
            <a:endParaRPr lang="es-MX"/>
          </a:p>
        </p:txBody>
      </p:sp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2851917"/>
              </p:ext>
            </p:extLst>
          </p:nvPr>
        </p:nvGraphicFramePr>
        <p:xfrm>
          <a:off x="679621" y="617838"/>
          <a:ext cx="7796041" cy="731520"/>
        </p:xfrm>
        <a:graphic>
          <a:graphicData uri="http://schemas.openxmlformats.org/drawingml/2006/table">
            <a:tbl>
              <a:tblPr/>
              <a:tblGrid>
                <a:gridCol w="7796041"/>
              </a:tblGrid>
              <a:tr h="642551">
                <a:tc>
                  <a:txBody>
                    <a:bodyPr/>
                    <a:lstStyle/>
                    <a:p>
                      <a:pPr marL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Informe Trimestral </a:t>
                      </a:r>
                    </a:p>
                    <a:p>
                      <a:pPr marL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Dirección </a:t>
                      </a:r>
                      <a:r>
                        <a:rPr lang="es-MX" sz="2400" b="0" kern="1200" dirty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de </a:t>
                      </a: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Servicios de Información</a:t>
                      </a:r>
                      <a:endParaRPr lang="es-MX" sz="2400" b="0" kern="1200" dirty="0">
                        <a:solidFill>
                          <a:srgbClr val="B1803D"/>
                        </a:solidFill>
                        <a:latin typeface="Georgia"/>
                        <a:ea typeface="MS PGothic" pitchFamily="34" charset="-128"/>
                        <a:cs typeface="Georgia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2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6534398"/>
              </p:ext>
            </p:extLst>
          </p:nvPr>
        </p:nvGraphicFramePr>
        <p:xfrm>
          <a:off x="209550" y="1866795"/>
          <a:ext cx="8724900" cy="37803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5" name="Hoja de cálculo" r:id="rId6" imgW="8724780" imgH="3486150" progId="Excel.Sheet.8">
                  <p:embed/>
                </p:oleObj>
              </mc:Choice>
              <mc:Fallback>
                <p:oleObj name="Hoja de cálculo" r:id="rId6" imgW="8724780" imgH="348615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9550" y="1866795"/>
                        <a:ext cx="8724900" cy="37803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771571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/>
          </p:cNvSpPr>
          <p:nvPr/>
        </p:nvSpPr>
        <p:spPr bwMode="auto">
          <a:xfrm>
            <a:off x="0" y="6357938"/>
            <a:ext cx="9144000" cy="504825"/>
          </a:xfrm>
          <a:prstGeom prst="rect">
            <a:avLst/>
          </a:prstGeom>
          <a:solidFill>
            <a:srgbClr val="F4F1D4"/>
          </a:solidFill>
          <a:ln w="9525" cap="flat" cmpd="sng">
            <a:noFill/>
            <a:prstDash val="solid"/>
            <a:round/>
            <a:headEnd/>
            <a:tailEnd/>
          </a:ln>
          <a:effectLst>
            <a:outerShdw dist="23000" dir="5400000" algn="ctr" rotWithShape="0">
              <a:srgbClr val="000000">
                <a:alpha val="34999"/>
              </a:srgbClr>
            </a:outerShdw>
          </a:effectLst>
        </p:spPr>
        <p:txBody>
          <a:bodyPr lIns="50798" tIns="50798" rIns="50798" bIns="50798" anchor="ctr"/>
          <a:lstStyle/>
          <a:p>
            <a:pPr>
              <a:defRPr/>
            </a:pPr>
            <a:endParaRPr lang="es-MX"/>
          </a:p>
        </p:txBody>
      </p:sp>
      <p:pic>
        <p:nvPicPr>
          <p:cNvPr id="18435" name="Picture 2" descr="twitter_bird_blue_itson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5588" y="6524625"/>
            <a:ext cx="703262" cy="180975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pic>
        <p:nvPicPr>
          <p:cNvPr id="18436" name="Picture 3" descr="image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475663" y="6378575"/>
            <a:ext cx="620712" cy="469900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sp>
        <p:nvSpPr>
          <p:cNvPr id="18437" name="Rectangle 4"/>
          <p:cNvSpPr>
            <a:spLocks/>
          </p:cNvSpPr>
          <p:nvPr/>
        </p:nvSpPr>
        <p:spPr bwMode="auto">
          <a:xfrm>
            <a:off x="107950" y="6453188"/>
            <a:ext cx="1279525" cy="315912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  <p:txBody>
          <a:bodyPr lIns="88896" tIns="50798" rIns="88896" bIns="50798"/>
          <a:lstStyle/>
          <a:p>
            <a:pPr defTabSz="912813"/>
            <a:r>
              <a:rPr lang="es-MX" sz="1300">
                <a:solidFill>
                  <a:srgbClr val="B1803D"/>
                </a:solidFill>
                <a:latin typeface="Helvetica" pitchFamily="34" charset="0"/>
                <a:cs typeface="Helvetica" pitchFamily="34" charset="0"/>
                <a:sym typeface="Helvetica" pitchFamily="34" charset="0"/>
              </a:rPr>
              <a:t>www.itson.mx</a:t>
            </a:r>
            <a:endParaRPr lang="es-MX"/>
          </a:p>
        </p:txBody>
      </p:sp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8100294"/>
              </p:ext>
            </p:extLst>
          </p:nvPr>
        </p:nvGraphicFramePr>
        <p:xfrm>
          <a:off x="679621" y="617838"/>
          <a:ext cx="7796041" cy="731520"/>
        </p:xfrm>
        <a:graphic>
          <a:graphicData uri="http://schemas.openxmlformats.org/drawingml/2006/table">
            <a:tbl>
              <a:tblPr/>
              <a:tblGrid>
                <a:gridCol w="7796041"/>
              </a:tblGrid>
              <a:tr h="642551">
                <a:tc>
                  <a:txBody>
                    <a:bodyPr/>
                    <a:lstStyle/>
                    <a:p>
                      <a:pPr marL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Informe Trimestral </a:t>
                      </a:r>
                    </a:p>
                    <a:p>
                      <a:pPr marL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Dirección </a:t>
                      </a:r>
                      <a:r>
                        <a:rPr lang="es-MX" sz="2400" b="0" kern="1200" dirty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de </a:t>
                      </a: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Servicios de Información</a:t>
                      </a:r>
                      <a:endParaRPr lang="es-MX" sz="2400" b="0" kern="1200" dirty="0">
                        <a:solidFill>
                          <a:srgbClr val="B1803D"/>
                        </a:solidFill>
                        <a:latin typeface="Georgia"/>
                        <a:ea typeface="MS PGothic" pitchFamily="34" charset="-128"/>
                        <a:cs typeface="Georgia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2" name="1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9358511"/>
              </p:ext>
            </p:extLst>
          </p:nvPr>
        </p:nvGraphicFramePr>
        <p:xfrm>
          <a:off x="209550" y="1714710"/>
          <a:ext cx="8724900" cy="453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3" name="Hoja de cálculo" r:id="rId6" imgW="8724780" imgH="4533990" progId="Excel.Sheet.8">
                  <p:embed/>
                </p:oleObj>
              </mc:Choice>
              <mc:Fallback>
                <p:oleObj name="Hoja de cálculo" r:id="rId6" imgW="8724780" imgH="453399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9550" y="1714710"/>
                        <a:ext cx="8724900" cy="4533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3943927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/>
          </p:cNvSpPr>
          <p:nvPr/>
        </p:nvSpPr>
        <p:spPr bwMode="auto">
          <a:xfrm>
            <a:off x="0" y="6357938"/>
            <a:ext cx="9144000" cy="504825"/>
          </a:xfrm>
          <a:prstGeom prst="rect">
            <a:avLst/>
          </a:prstGeom>
          <a:solidFill>
            <a:srgbClr val="F4F1D4"/>
          </a:solidFill>
          <a:ln w="9525" cap="flat" cmpd="sng">
            <a:noFill/>
            <a:prstDash val="solid"/>
            <a:round/>
            <a:headEnd/>
            <a:tailEnd/>
          </a:ln>
          <a:effectLst>
            <a:outerShdw dist="23000" dir="5400000" algn="ctr" rotWithShape="0">
              <a:srgbClr val="000000">
                <a:alpha val="34999"/>
              </a:srgbClr>
            </a:outerShdw>
          </a:effectLst>
        </p:spPr>
        <p:txBody>
          <a:bodyPr lIns="50798" tIns="50798" rIns="50798" bIns="50798" anchor="ctr"/>
          <a:lstStyle/>
          <a:p>
            <a:pPr>
              <a:defRPr/>
            </a:pPr>
            <a:endParaRPr lang="es-MX"/>
          </a:p>
        </p:txBody>
      </p:sp>
      <p:pic>
        <p:nvPicPr>
          <p:cNvPr id="18435" name="Picture 2" descr="twitter_bird_blue_itson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5588" y="6524625"/>
            <a:ext cx="703262" cy="180975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pic>
        <p:nvPicPr>
          <p:cNvPr id="18436" name="Picture 3" descr="image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475663" y="6378575"/>
            <a:ext cx="620712" cy="469900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sp>
        <p:nvSpPr>
          <p:cNvPr id="18437" name="Rectangle 4"/>
          <p:cNvSpPr>
            <a:spLocks/>
          </p:cNvSpPr>
          <p:nvPr/>
        </p:nvSpPr>
        <p:spPr bwMode="auto">
          <a:xfrm>
            <a:off x="107950" y="6453188"/>
            <a:ext cx="1279525" cy="315912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  <p:txBody>
          <a:bodyPr lIns="88896" tIns="50798" rIns="88896" bIns="50798"/>
          <a:lstStyle/>
          <a:p>
            <a:pPr defTabSz="912813"/>
            <a:r>
              <a:rPr lang="es-MX" sz="1300">
                <a:solidFill>
                  <a:srgbClr val="B1803D"/>
                </a:solidFill>
                <a:latin typeface="Helvetica" pitchFamily="34" charset="0"/>
                <a:cs typeface="Helvetica" pitchFamily="34" charset="0"/>
                <a:sym typeface="Helvetica" pitchFamily="34" charset="0"/>
              </a:rPr>
              <a:t>www.itson.mx</a:t>
            </a:r>
            <a:endParaRPr lang="es-MX"/>
          </a:p>
        </p:txBody>
      </p:sp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8100294"/>
              </p:ext>
            </p:extLst>
          </p:nvPr>
        </p:nvGraphicFramePr>
        <p:xfrm>
          <a:off x="679621" y="617838"/>
          <a:ext cx="7796041" cy="731520"/>
        </p:xfrm>
        <a:graphic>
          <a:graphicData uri="http://schemas.openxmlformats.org/drawingml/2006/table">
            <a:tbl>
              <a:tblPr/>
              <a:tblGrid>
                <a:gridCol w="7796041"/>
              </a:tblGrid>
              <a:tr h="642551">
                <a:tc>
                  <a:txBody>
                    <a:bodyPr/>
                    <a:lstStyle/>
                    <a:p>
                      <a:pPr marL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Informe Trimestral </a:t>
                      </a:r>
                    </a:p>
                    <a:p>
                      <a:pPr marL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Dirección </a:t>
                      </a:r>
                      <a:r>
                        <a:rPr lang="es-MX" sz="2400" b="0" kern="1200" dirty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de </a:t>
                      </a: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Servicios de Información</a:t>
                      </a:r>
                      <a:endParaRPr lang="es-MX" sz="2400" b="0" kern="1200" dirty="0">
                        <a:solidFill>
                          <a:srgbClr val="B1803D"/>
                        </a:solidFill>
                        <a:latin typeface="Georgia"/>
                        <a:ea typeface="MS PGothic" pitchFamily="34" charset="-128"/>
                        <a:cs typeface="Georgia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2" name="1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1028783"/>
              </p:ext>
            </p:extLst>
          </p:nvPr>
        </p:nvGraphicFramePr>
        <p:xfrm>
          <a:off x="209550" y="2777950"/>
          <a:ext cx="8724900" cy="190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09" name="Hoja de cálculo" r:id="rId6" imgW="8724780" imgH="1905090" progId="Excel.Sheet.8">
                  <p:embed/>
                </p:oleObj>
              </mc:Choice>
              <mc:Fallback>
                <p:oleObj name="Hoja de cálculo" r:id="rId6" imgW="8724780" imgH="190509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9550" y="2777950"/>
                        <a:ext cx="8724900" cy="1905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3943927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/>
          </p:cNvSpPr>
          <p:nvPr/>
        </p:nvSpPr>
        <p:spPr bwMode="auto">
          <a:xfrm>
            <a:off x="0" y="6357938"/>
            <a:ext cx="9144000" cy="504825"/>
          </a:xfrm>
          <a:prstGeom prst="rect">
            <a:avLst/>
          </a:prstGeom>
          <a:solidFill>
            <a:srgbClr val="F4F1D4"/>
          </a:solidFill>
          <a:ln w="9525" cap="flat" cmpd="sng">
            <a:noFill/>
            <a:prstDash val="solid"/>
            <a:round/>
            <a:headEnd/>
            <a:tailEnd/>
          </a:ln>
          <a:effectLst>
            <a:outerShdw dist="23000" dir="5400000" algn="ctr" rotWithShape="0">
              <a:srgbClr val="000000">
                <a:alpha val="34999"/>
              </a:srgbClr>
            </a:outerShdw>
          </a:effectLst>
        </p:spPr>
        <p:txBody>
          <a:bodyPr lIns="50798" tIns="50798" rIns="50798" bIns="50798" anchor="ctr"/>
          <a:lstStyle/>
          <a:p>
            <a:pPr>
              <a:defRPr/>
            </a:pPr>
            <a:endParaRPr lang="es-MX"/>
          </a:p>
        </p:txBody>
      </p:sp>
      <p:pic>
        <p:nvPicPr>
          <p:cNvPr id="18435" name="Picture 2" descr="twitter_bird_blue_itson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5588" y="6524625"/>
            <a:ext cx="703262" cy="180975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pic>
        <p:nvPicPr>
          <p:cNvPr id="18436" name="Picture 3" descr="image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475663" y="6378575"/>
            <a:ext cx="620712" cy="469900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sp>
        <p:nvSpPr>
          <p:cNvPr id="18437" name="Rectangle 4"/>
          <p:cNvSpPr>
            <a:spLocks/>
          </p:cNvSpPr>
          <p:nvPr/>
        </p:nvSpPr>
        <p:spPr bwMode="auto">
          <a:xfrm>
            <a:off x="107950" y="6453188"/>
            <a:ext cx="1279525" cy="315912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  <p:txBody>
          <a:bodyPr lIns="88896" tIns="50798" rIns="88896" bIns="50798"/>
          <a:lstStyle/>
          <a:p>
            <a:pPr defTabSz="912813"/>
            <a:r>
              <a:rPr lang="es-MX" sz="1300">
                <a:solidFill>
                  <a:srgbClr val="B1803D"/>
                </a:solidFill>
                <a:latin typeface="Helvetica" pitchFamily="34" charset="0"/>
                <a:cs typeface="Helvetica" pitchFamily="34" charset="0"/>
                <a:sym typeface="Helvetica" pitchFamily="34" charset="0"/>
              </a:rPr>
              <a:t>www.itson.mx</a:t>
            </a:r>
            <a:endParaRPr lang="es-MX"/>
          </a:p>
        </p:txBody>
      </p:sp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910126"/>
              </p:ext>
            </p:extLst>
          </p:nvPr>
        </p:nvGraphicFramePr>
        <p:xfrm>
          <a:off x="673979" y="85274"/>
          <a:ext cx="7796041" cy="731520"/>
        </p:xfrm>
        <a:graphic>
          <a:graphicData uri="http://schemas.openxmlformats.org/drawingml/2006/table">
            <a:tbl>
              <a:tblPr/>
              <a:tblGrid>
                <a:gridCol w="7796041"/>
              </a:tblGrid>
              <a:tr h="642551">
                <a:tc>
                  <a:txBody>
                    <a:bodyPr/>
                    <a:lstStyle/>
                    <a:p>
                      <a:pPr marL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Informe Trimestral </a:t>
                      </a:r>
                    </a:p>
                    <a:p>
                      <a:pPr marL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Dirección </a:t>
                      </a:r>
                      <a:r>
                        <a:rPr lang="es-MX" sz="2400" b="0" kern="1200" dirty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de </a:t>
                      </a: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Servicios de Información</a:t>
                      </a:r>
                      <a:endParaRPr lang="es-MX" sz="2400" b="0" kern="1200" dirty="0">
                        <a:solidFill>
                          <a:srgbClr val="B1803D"/>
                        </a:solidFill>
                        <a:latin typeface="Georgia"/>
                        <a:ea typeface="MS PGothic" pitchFamily="34" charset="-128"/>
                        <a:cs typeface="Georgia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2" name="1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5056496"/>
              </p:ext>
            </p:extLst>
          </p:nvPr>
        </p:nvGraphicFramePr>
        <p:xfrm>
          <a:off x="209550" y="1600200"/>
          <a:ext cx="8724900" cy="3956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9" name="Hoja de cálculo" r:id="rId6" imgW="8724780" imgH="3657600" progId="Excel.Sheet.8">
                  <p:embed/>
                </p:oleObj>
              </mc:Choice>
              <mc:Fallback>
                <p:oleObj name="Hoja de cálculo" r:id="rId6" imgW="8724780" imgH="365760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9550" y="1600200"/>
                        <a:ext cx="8724900" cy="3956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771571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/>
          </p:cNvSpPr>
          <p:nvPr/>
        </p:nvSpPr>
        <p:spPr bwMode="auto">
          <a:xfrm>
            <a:off x="0" y="6357938"/>
            <a:ext cx="9144000" cy="504825"/>
          </a:xfrm>
          <a:prstGeom prst="rect">
            <a:avLst/>
          </a:prstGeom>
          <a:solidFill>
            <a:srgbClr val="F4F1D4"/>
          </a:solidFill>
          <a:ln w="9525" cap="flat" cmpd="sng">
            <a:noFill/>
            <a:prstDash val="solid"/>
            <a:round/>
            <a:headEnd/>
            <a:tailEnd/>
          </a:ln>
          <a:effectLst>
            <a:outerShdw dist="23000" dir="5400000" algn="ctr" rotWithShape="0">
              <a:srgbClr val="000000">
                <a:alpha val="34999"/>
              </a:srgbClr>
            </a:outerShdw>
          </a:effectLst>
        </p:spPr>
        <p:txBody>
          <a:bodyPr lIns="50798" tIns="50798" rIns="50798" bIns="50798" anchor="ctr"/>
          <a:lstStyle/>
          <a:p>
            <a:pPr>
              <a:defRPr/>
            </a:pPr>
            <a:endParaRPr lang="es-MX"/>
          </a:p>
        </p:txBody>
      </p:sp>
      <p:pic>
        <p:nvPicPr>
          <p:cNvPr id="18435" name="Picture 2" descr="twitter_bird_blue_itson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5588" y="6524625"/>
            <a:ext cx="703262" cy="180975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pic>
        <p:nvPicPr>
          <p:cNvPr id="18436" name="Picture 3" descr="image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475663" y="6378575"/>
            <a:ext cx="620712" cy="469900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sp>
        <p:nvSpPr>
          <p:cNvPr id="18437" name="Rectangle 4"/>
          <p:cNvSpPr>
            <a:spLocks/>
          </p:cNvSpPr>
          <p:nvPr/>
        </p:nvSpPr>
        <p:spPr bwMode="auto">
          <a:xfrm>
            <a:off x="107950" y="6453188"/>
            <a:ext cx="1279525" cy="315912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  <p:txBody>
          <a:bodyPr lIns="88896" tIns="50798" rIns="88896" bIns="50798"/>
          <a:lstStyle/>
          <a:p>
            <a:pPr defTabSz="912813"/>
            <a:r>
              <a:rPr lang="es-MX" sz="1300">
                <a:solidFill>
                  <a:srgbClr val="B1803D"/>
                </a:solidFill>
                <a:latin typeface="Helvetica" pitchFamily="34" charset="0"/>
                <a:cs typeface="Helvetica" pitchFamily="34" charset="0"/>
                <a:sym typeface="Helvetica" pitchFamily="34" charset="0"/>
              </a:rPr>
              <a:t>www.itson.mx</a:t>
            </a:r>
            <a:endParaRPr lang="es-MX"/>
          </a:p>
        </p:txBody>
      </p:sp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801091"/>
              </p:ext>
            </p:extLst>
          </p:nvPr>
        </p:nvGraphicFramePr>
        <p:xfrm>
          <a:off x="679621" y="617838"/>
          <a:ext cx="7796041" cy="731520"/>
        </p:xfrm>
        <a:graphic>
          <a:graphicData uri="http://schemas.openxmlformats.org/drawingml/2006/table">
            <a:tbl>
              <a:tblPr/>
              <a:tblGrid>
                <a:gridCol w="7796041"/>
              </a:tblGrid>
              <a:tr h="642551">
                <a:tc>
                  <a:txBody>
                    <a:bodyPr/>
                    <a:lstStyle/>
                    <a:p>
                      <a:pPr marL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Informe Trimestral </a:t>
                      </a:r>
                    </a:p>
                    <a:p>
                      <a:pPr marL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Dirección </a:t>
                      </a:r>
                      <a:r>
                        <a:rPr lang="es-MX" sz="2400" b="0" kern="1200" dirty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de </a:t>
                      </a: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Servicios de Información</a:t>
                      </a:r>
                      <a:endParaRPr lang="es-MX" sz="2400" b="0" kern="1200" dirty="0">
                        <a:solidFill>
                          <a:srgbClr val="B1803D"/>
                        </a:solidFill>
                        <a:latin typeface="Georgia"/>
                        <a:ea typeface="MS PGothic" pitchFamily="34" charset="-128"/>
                        <a:cs typeface="Georgia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2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7034385"/>
              </p:ext>
            </p:extLst>
          </p:nvPr>
        </p:nvGraphicFramePr>
        <p:xfrm>
          <a:off x="209550" y="1414463"/>
          <a:ext cx="8724900" cy="494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Hoja de cálculo" r:id="rId6" imgW="8724780" imgH="4943475" progId="Excel.Sheet.8">
                  <p:embed/>
                </p:oleObj>
              </mc:Choice>
              <mc:Fallback>
                <p:oleObj name="Hoja de cálculo" r:id="rId6" imgW="8724780" imgH="4943475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9550" y="1414463"/>
                        <a:ext cx="8724900" cy="4943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9959655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/>
          </p:cNvSpPr>
          <p:nvPr/>
        </p:nvSpPr>
        <p:spPr bwMode="auto">
          <a:xfrm>
            <a:off x="0" y="6357938"/>
            <a:ext cx="9144000" cy="504825"/>
          </a:xfrm>
          <a:prstGeom prst="rect">
            <a:avLst/>
          </a:prstGeom>
          <a:solidFill>
            <a:srgbClr val="F4F1D4"/>
          </a:solidFill>
          <a:ln w="9525" cap="flat" cmpd="sng">
            <a:noFill/>
            <a:prstDash val="solid"/>
            <a:round/>
            <a:headEnd/>
            <a:tailEnd/>
          </a:ln>
          <a:effectLst>
            <a:outerShdw dist="23000" dir="5400000" algn="ctr" rotWithShape="0">
              <a:srgbClr val="000000">
                <a:alpha val="34999"/>
              </a:srgbClr>
            </a:outerShdw>
          </a:effectLst>
        </p:spPr>
        <p:txBody>
          <a:bodyPr lIns="50798" tIns="50798" rIns="50798" bIns="50798" anchor="ctr"/>
          <a:lstStyle/>
          <a:p>
            <a:pPr>
              <a:defRPr/>
            </a:pPr>
            <a:endParaRPr lang="es-MX"/>
          </a:p>
        </p:txBody>
      </p:sp>
      <p:pic>
        <p:nvPicPr>
          <p:cNvPr id="18435" name="Picture 2" descr="twitter_bird_blue_itson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5588" y="6524625"/>
            <a:ext cx="703262" cy="180975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pic>
        <p:nvPicPr>
          <p:cNvPr id="18436" name="Picture 3" descr="image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475663" y="6378575"/>
            <a:ext cx="620712" cy="469900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sp>
        <p:nvSpPr>
          <p:cNvPr id="18437" name="Rectangle 4"/>
          <p:cNvSpPr>
            <a:spLocks/>
          </p:cNvSpPr>
          <p:nvPr/>
        </p:nvSpPr>
        <p:spPr bwMode="auto">
          <a:xfrm>
            <a:off x="107950" y="6453188"/>
            <a:ext cx="1279525" cy="315912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  <p:txBody>
          <a:bodyPr lIns="88896" tIns="50798" rIns="88896" bIns="50798"/>
          <a:lstStyle/>
          <a:p>
            <a:pPr defTabSz="912813"/>
            <a:r>
              <a:rPr lang="es-MX" sz="1300">
                <a:solidFill>
                  <a:srgbClr val="B1803D"/>
                </a:solidFill>
                <a:latin typeface="Helvetica" pitchFamily="34" charset="0"/>
                <a:cs typeface="Helvetica" pitchFamily="34" charset="0"/>
                <a:sym typeface="Helvetica" pitchFamily="34" charset="0"/>
              </a:rPr>
              <a:t>www.itson.mx</a:t>
            </a:r>
            <a:endParaRPr lang="es-MX"/>
          </a:p>
        </p:txBody>
      </p:sp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398239"/>
              </p:ext>
            </p:extLst>
          </p:nvPr>
        </p:nvGraphicFramePr>
        <p:xfrm>
          <a:off x="679621" y="617838"/>
          <a:ext cx="7796041" cy="731520"/>
        </p:xfrm>
        <a:graphic>
          <a:graphicData uri="http://schemas.openxmlformats.org/drawingml/2006/table">
            <a:tbl>
              <a:tblPr/>
              <a:tblGrid>
                <a:gridCol w="7796041"/>
              </a:tblGrid>
              <a:tr h="642551">
                <a:tc>
                  <a:txBody>
                    <a:bodyPr/>
                    <a:lstStyle/>
                    <a:p>
                      <a:pPr marL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Informe Trimestral </a:t>
                      </a:r>
                    </a:p>
                    <a:p>
                      <a:pPr marL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Dirección </a:t>
                      </a:r>
                      <a:r>
                        <a:rPr lang="es-MX" sz="2400" b="0" kern="1200" dirty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de </a:t>
                      </a: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Servicios de Información</a:t>
                      </a:r>
                      <a:endParaRPr lang="es-MX" sz="2400" b="0" kern="1200" dirty="0">
                        <a:solidFill>
                          <a:srgbClr val="B1803D"/>
                        </a:solidFill>
                        <a:latin typeface="Georgia"/>
                        <a:ea typeface="MS PGothic" pitchFamily="34" charset="-128"/>
                        <a:cs typeface="Georgia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2" name="1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9688874"/>
              </p:ext>
            </p:extLst>
          </p:nvPr>
        </p:nvGraphicFramePr>
        <p:xfrm>
          <a:off x="209550" y="2644444"/>
          <a:ext cx="8724900" cy="2714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5" name="Hoja de cálculo" r:id="rId6" imgW="8724780" imgH="2714625" progId="Excel.Sheet.8">
                  <p:embed/>
                </p:oleObj>
              </mc:Choice>
              <mc:Fallback>
                <p:oleObj name="Hoja de cálculo" r:id="rId6" imgW="8724780" imgH="2714625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9550" y="2644444"/>
                        <a:ext cx="8724900" cy="2714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5089206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/>
          </p:cNvSpPr>
          <p:nvPr/>
        </p:nvSpPr>
        <p:spPr bwMode="auto">
          <a:xfrm>
            <a:off x="0" y="6357938"/>
            <a:ext cx="9144000" cy="504825"/>
          </a:xfrm>
          <a:prstGeom prst="rect">
            <a:avLst/>
          </a:prstGeom>
          <a:solidFill>
            <a:srgbClr val="F4F1D4"/>
          </a:solidFill>
          <a:ln w="9525" cap="flat" cmpd="sng">
            <a:noFill/>
            <a:prstDash val="solid"/>
            <a:round/>
            <a:headEnd/>
            <a:tailEnd/>
          </a:ln>
          <a:effectLst>
            <a:outerShdw dist="23000" dir="5400000" algn="ctr" rotWithShape="0">
              <a:srgbClr val="000000">
                <a:alpha val="34999"/>
              </a:srgbClr>
            </a:outerShdw>
          </a:effectLst>
        </p:spPr>
        <p:txBody>
          <a:bodyPr lIns="50798" tIns="50798" rIns="50798" bIns="50798" anchor="ctr"/>
          <a:lstStyle/>
          <a:p>
            <a:pPr>
              <a:defRPr/>
            </a:pPr>
            <a:endParaRPr lang="es-MX"/>
          </a:p>
        </p:txBody>
      </p:sp>
      <p:pic>
        <p:nvPicPr>
          <p:cNvPr id="18435" name="Picture 2" descr="twitter_bird_blue_itson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5588" y="6524625"/>
            <a:ext cx="703262" cy="180975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pic>
        <p:nvPicPr>
          <p:cNvPr id="18436" name="Picture 3" descr="image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475663" y="6378575"/>
            <a:ext cx="620712" cy="469900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sp>
        <p:nvSpPr>
          <p:cNvPr id="18437" name="Rectangle 4"/>
          <p:cNvSpPr>
            <a:spLocks/>
          </p:cNvSpPr>
          <p:nvPr/>
        </p:nvSpPr>
        <p:spPr bwMode="auto">
          <a:xfrm>
            <a:off x="107950" y="6453188"/>
            <a:ext cx="1279525" cy="315912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  <p:txBody>
          <a:bodyPr lIns="88896" tIns="50798" rIns="88896" bIns="50798"/>
          <a:lstStyle/>
          <a:p>
            <a:pPr defTabSz="912813"/>
            <a:r>
              <a:rPr lang="es-MX" sz="1300">
                <a:solidFill>
                  <a:srgbClr val="B1803D"/>
                </a:solidFill>
                <a:latin typeface="Helvetica" pitchFamily="34" charset="0"/>
                <a:cs typeface="Helvetica" pitchFamily="34" charset="0"/>
                <a:sym typeface="Helvetica" pitchFamily="34" charset="0"/>
              </a:rPr>
              <a:t>www.itson.mx</a:t>
            </a:r>
            <a:endParaRPr lang="es-MX"/>
          </a:p>
        </p:txBody>
      </p:sp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1575011"/>
              </p:ext>
            </p:extLst>
          </p:nvPr>
        </p:nvGraphicFramePr>
        <p:xfrm>
          <a:off x="679621" y="617838"/>
          <a:ext cx="7796041" cy="731520"/>
        </p:xfrm>
        <a:graphic>
          <a:graphicData uri="http://schemas.openxmlformats.org/drawingml/2006/table">
            <a:tbl>
              <a:tblPr/>
              <a:tblGrid>
                <a:gridCol w="7796041"/>
              </a:tblGrid>
              <a:tr h="642551">
                <a:tc>
                  <a:txBody>
                    <a:bodyPr/>
                    <a:lstStyle/>
                    <a:p>
                      <a:pPr marL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Informe Trimestral </a:t>
                      </a:r>
                    </a:p>
                    <a:p>
                      <a:pPr marL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Dirección </a:t>
                      </a:r>
                      <a:r>
                        <a:rPr lang="es-MX" sz="2400" b="0" kern="1200" dirty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de </a:t>
                      </a: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Servicios de Información</a:t>
                      </a:r>
                      <a:endParaRPr lang="es-MX" sz="2400" b="0" kern="1200" dirty="0">
                        <a:solidFill>
                          <a:srgbClr val="B1803D"/>
                        </a:solidFill>
                        <a:latin typeface="Georgia"/>
                        <a:ea typeface="MS PGothic" pitchFamily="34" charset="-128"/>
                        <a:cs typeface="Georgia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2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5904861"/>
              </p:ext>
            </p:extLst>
          </p:nvPr>
        </p:nvGraphicFramePr>
        <p:xfrm>
          <a:off x="567968" y="1349358"/>
          <a:ext cx="7698502" cy="49838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1" name="Hoja de cálculo" r:id="rId6" imgW="8724780" imgH="5648415" progId="Excel.Sheet.8">
                  <p:embed/>
                </p:oleObj>
              </mc:Choice>
              <mc:Fallback>
                <p:oleObj name="Hoja de cálculo" r:id="rId6" imgW="8724780" imgH="5648415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67968" y="1349358"/>
                        <a:ext cx="7698502" cy="49838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4528181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/>
          </p:cNvSpPr>
          <p:nvPr/>
        </p:nvSpPr>
        <p:spPr bwMode="auto">
          <a:xfrm>
            <a:off x="0" y="6357938"/>
            <a:ext cx="9144000" cy="504825"/>
          </a:xfrm>
          <a:prstGeom prst="rect">
            <a:avLst/>
          </a:prstGeom>
          <a:solidFill>
            <a:srgbClr val="F4F1D4"/>
          </a:solidFill>
          <a:ln w="9525" cap="flat" cmpd="sng">
            <a:noFill/>
            <a:prstDash val="solid"/>
            <a:round/>
            <a:headEnd/>
            <a:tailEnd/>
          </a:ln>
          <a:effectLst>
            <a:outerShdw dist="23000" dir="5400000" algn="ctr" rotWithShape="0">
              <a:srgbClr val="000000">
                <a:alpha val="34999"/>
              </a:srgbClr>
            </a:outerShdw>
          </a:effectLst>
        </p:spPr>
        <p:txBody>
          <a:bodyPr lIns="50798" tIns="50798" rIns="50798" bIns="50798" anchor="ctr"/>
          <a:lstStyle/>
          <a:p>
            <a:pPr>
              <a:defRPr/>
            </a:pPr>
            <a:endParaRPr lang="es-MX"/>
          </a:p>
        </p:txBody>
      </p:sp>
      <p:pic>
        <p:nvPicPr>
          <p:cNvPr id="18435" name="Picture 2" descr="twitter_bird_blue_itson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5588" y="6524625"/>
            <a:ext cx="703262" cy="180975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pic>
        <p:nvPicPr>
          <p:cNvPr id="18436" name="Picture 3" descr="image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475663" y="6378575"/>
            <a:ext cx="620712" cy="469900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sp>
        <p:nvSpPr>
          <p:cNvPr id="18437" name="Rectangle 4"/>
          <p:cNvSpPr>
            <a:spLocks/>
          </p:cNvSpPr>
          <p:nvPr/>
        </p:nvSpPr>
        <p:spPr bwMode="auto">
          <a:xfrm>
            <a:off x="107950" y="6453188"/>
            <a:ext cx="1279525" cy="315912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  <p:txBody>
          <a:bodyPr lIns="88896" tIns="50798" rIns="88896" bIns="50798"/>
          <a:lstStyle/>
          <a:p>
            <a:pPr defTabSz="912813"/>
            <a:r>
              <a:rPr lang="es-MX" sz="1300">
                <a:solidFill>
                  <a:srgbClr val="B1803D"/>
                </a:solidFill>
                <a:latin typeface="Helvetica" pitchFamily="34" charset="0"/>
                <a:cs typeface="Helvetica" pitchFamily="34" charset="0"/>
                <a:sym typeface="Helvetica" pitchFamily="34" charset="0"/>
              </a:rPr>
              <a:t>www.itson.mx</a:t>
            </a:r>
            <a:endParaRPr lang="es-MX"/>
          </a:p>
        </p:txBody>
      </p:sp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1575011"/>
              </p:ext>
            </p:extLst>
          </p:nvPr>
        </p:nvGraphicFramePr>
        <p:xfrm>
          <a:off x="679621" y="617838"/>
          <a:ext cx="7796041" cy="731520"/>
        </p:xfrm>
        <a:graphic>
          <a:graphicData uri="http://schemas.openxmlformats.org/drawingml/2006/table">
            <a:tbl>
              <a:tblPr/>
              <a:tblGrid>
                <a:gridCol w="7796041"/>
              </a:tblGrid>
              <a:tr h="642551">
                <a:tc>
                  <a:txBody>
                    <a:bodyPr/>
                    <a:lstStyle/>
                    <a:p>
                      <a:pPr marL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Informe Trimestral </a:t>
                      </a:r>
                    </a:p>
                    <a:p>
                      <a:pPr marL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Dirección </a:t>
                      </a:r>
                      <a:r>
                        <a:rPr lang="es-MX" sz="2400" b="0" kern="1200" dirty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de </a:t>
                      </a: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Servicios de Información</a:t>
                      </a:r>
                      <a:endParaRPr lang="es-MX" sz="2400" b="0" kern="1200" dirty="0">
                        <a:solidFill>
                          <a:srgbClr val="B1803D"/>
                        </a:solidFill>
                        <a:latin typeface="Georgia"/>
                        <a:ea typeface="MS PGothic" pitchFamily="34" charset="-128"/>
                        <a:cs typeface="Georgia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2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8065497"/>
              </p:ext>
            </p:extLst>
          </p:nvPr>
        </p:nvGraphicFramePr>
        <p:xfrm>
          <a:off x="285087" y="1674516"/>
          <a:ext cx="8573826" cy="44553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5" name="Hoja de cálculo" r:id="rId6" imgW="8724780" imgH="4533990" progId="Excel.Sheet.8">
                  <p:embed/>
                </p:oleObj>
              </mc:Choice>
              <mc:Fallback>
                <p:oleObj name="Hoja de cálculo" r:id="rId6" imgW="8724780" imgH="453399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85087" y="1674516"/>
                        <a:ext cx="8573826" cy="44553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4528181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/>
          </p:cNvSpPr>
          <p:nvPr/>
        </p:nvSpPr>
        <p:spPr bwMode="auto">
          <a:xfrm>
            <a:off x="0" y="6357938"/>
            <a:ext cx="9144000" cy="504825"/>
          </a:xfrm>
          <a:prstGeom prst="rect">
            <a:avLst/>
          </a:prstGeom>
          <a:solidFill>
            <a:srgbClr val="F4F1D4"/>
          </a:solidFill>
          <a:ln w="9525" cap="flat" cmpd="sng">
            <a:noFill/>
            <a:prstDash val="solid"/>
            <a:round/>
            <a:headEnd/>
            <a:tailEnd/>
          </a:ln>
          <a:effectLst>
            <a:outerShdw dist="23000" dir="5400000" algn="ctr" rotWithShape="0">
              <a:srgbClr val="000000">
                <a:alpha val="34999"/>
              </a:srgbClr>
            </a:outerShdw>
          </a:effectLst>
        </p:spPr>
        <p:txBody>
          <a:bodyPr lIns="50798" tIns="50798" rIns="50798" bIns="50798" anchor="ctr"/>
          <a:lstStyle/>
          <a:p>
            <a:pPr>
              <a:defRPr/>
            </a:pPr>
            <a:endParaRPr lang="es-MX"/>
          </a:p>
        </p:txBody>
      </p:sp>
      <p:pic>
        <p:nvPicPr>
          <p:cNvPr id="18435" name="Picture 2" descr="twitter_bird_blue_itson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5588" y="6524625"/>
            <a:ext cx="703262" cy="180975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pic>
        <p:nvPicPr>
          <p:cNvPr id="18436" name="Picture 3" descr="image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475663" y="6378575"/>
            <a:ext cx="620712" cy="469900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sp>
        <p:nvSpPr>
          <p:cNvPr id="18437" name="Rectangle 4"/>
          <p:cNvSpPr>
            <a:spLocks/>
          </p:cNvSpPr>
          <p:nvPr/>
        </p:nvSpPr>
        <p:spPr bwMode="auto">
          <a:xfrm>
            <a:off x="107950" y="6453188"/>
            <a:ext cx="1279525" cy="315912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  <p:txBody>
          <a:bodyPr lIns="88896" tIns="50798" rIns="88896" bIns="50798"/>
          <a:lstStyle/>
          <a:p>
            <a:pPr defTabSz="912813"/>
            <a:r>
              <a:rPr lang="es-MX" sz="1300">
                <a:solidFill>
                  <a:srgbClr val="B1803D"/>
                </a:solidFill>
                <a:latin typeface="Helvetica" pitchFamily="34" charset="0"/>
                <a:cs typeface="Helvetica" pitchFamily="34" charset="0"/>
                <a:sym typeface="Helvetica" pitchFamily="34" charset="0"/>
              </a:rPr>
              <a:t>www.itson.mx</a:t>
            </a:r>
            <a:endParaRPr lang="es-MX"/>
          </a:p>
        </p:txBody>
      </p:sp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801091"/>
              </p:ext>
            </p:extLst>
          </p:nvPr>
        </p:nvGraphicFramePr>
        <p:xfrm>
          <a:off x="679621" y="617838"/>
          <a:ext cx="7796041" cy="731520"/>
        </p:xfrm>
        <a:graphic>
          <a:graphicData uri="http://schemas.openxmlformats.org/drawingml/2006/table">
            <a:tbl>
              <a:tblPr/>
              <a:tblGrid>
                <a:gridCol w="7796041"/>
              </a:tblGrid>
              <a:tr h="642551">
                <a:tc>
                  <a:txBody>
                    <a:bodyPr/>
                    <a:lstStyle/>
                    <a:p>
                      <a:pPr marL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Informe Trimestral </a:t>
                      </a:r>
                    </a:p>
                    <a:p>
                      <a:pPr marL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Dirección </a:t>
                      </a:r>
                      <a:r>
                        <a:rPr lang="es-MX" sz="2400" b="0" kern="1200" dirty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de </a:t>
                      </a: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Servicios de Información</a:t>
                      </a:r>
                      <a:endParaRPr lang="es-MX" sz="2400" b="0" kern="1200" dirty="0">
                        <a:solidFill>
                          <a:srgbClr val="B1803D"/>
                        </a:solidFill>
                        <a:latin typeface="Georgia"/>
                        <a:ea typeface="MS PGothic" pitchFamily="34" charset="-128"/>
                        <a:cs typeface="Georgia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5133975" y="21367750"/>
            <a:ext cx="381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40" tIns="45720" rIns="91440" bIns="4572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es-ES" sz="1200" b="0" i="0" strike="noStrike">
                <a:solidFill>
                  <a:srgbClr val="000000"/>
                </a:solidFill>
                <a:latin typeface="Tahoma"/>
                <a:cs typeface="Tahoma"/>
              </a:rPr>
              <a:t>*</a:t>
            </a:r>
          </a:p>
          <a:p>
            <a:pPr algn="ctr" rtl="0">
              <a:defRPr sz="1000"/>
            </a:pPr>
            <a:endParaRPr lang="es-ES" sz="1200" b="0" i="0" strike="noStrike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5133975" y="21367750"/>
            <a:ext cx="381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40" tIns="45720" rIns="91440" bIns="4572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es-ES" sz="1200" b="0" i="0" strike="noStrike">
                <a:solidFill>
                  <a:srgbClr val="000000"/>
                </a:solidFill>
                <a:latin typeface="Tahoma"/>
                <a:cs typeface="Tahoma"/>
              </a:rPr>
              <a:t>*</a:t>
            </a:r>
          </a:p>
          <a:p>
            <a:pPr algn="ctr" rtl="0">
              <a:defRPr sz="1000"/>
            </a:pPr>
            <a:endParaRPr lang="es-ES" sz="1200" b="0" i="0" strike="noStrike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5133975" y="21653500"/>
            <a:ext cx="381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40" tIns="45720" rIns="91440" bIns="4572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es-ES" sz="1200" b="0" i="0" strike="noStrike">
                <a:solidFill>
                  <a:srgbClr val="000000"/>
                </a:solidFill>
                <a:latin typeface="Tahoma"/>
                <a:cs typeface="Tahoma"/>
              </a:rPr>
              <a:t>*</a:t>
            </a:r>
          </a:p>
          <a:p>
            <a:pPr algn="ctr" rtl="0">
              <a:defRPr sz="1000"/>
            </a:pPr>
            <a:endParaRPr lang="es-ES" sz="1200" b="0" i="0" strike="noStrike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5133975" y="21653500"/>
            <a:ext cx="381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40" tIns="45720" rIns="91440" bIns="4572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es-ES" sz="1200" b="0" i="0" strike="noStrike">
                <a:solidFill>
                  <a:srgbClr val="000000"/>
                </a:solidFill>
                <a:latin typeface="Tahoma"/>
                <a:cs typeface="Tahoma"/>
              </a:rPr>
              <a:t>*</a:t>
            </a:r>
          </a:p>
          <a:p>
            <a:pPr algn="ctr" rtl="0">
              <a:defRPr sz="1000"/>
            </a:pPr>
            <a:endParaRPr lang="es-ES" sz="1200" b="0" i="0" strike="noStrike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5133975" y="22225000"/>
            <a:ext cx="381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40" tIns="45720" rIns="91440" bIns="4572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es-ES" sz="1200" b="0" i="0" strike="noStrike">
                <a:solidFill>
                  <a:srgbClr val="000000"/>
                </a:solidFill>
                <a:latin typeface="Tahoma"/>
                <a:cs typeface="Tahoma"/>
              </a:rPr>
              <a:t>*</a:t>
            </a:r>
          </a:p>
          <a:p>
            <a:pPr algn="ctr" rtl="0">
              <a:defRPr sz="1000"/>
            </a:pPr>
            <a:endParaRPr lang="es-ES" sz="1200" b="0" i="0" strike="noStrike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5133975" y="22225000"/>
            <a:ext cx="381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40" tIns="45720" rIns="91440" bIns="4572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es-ES" sz="1200" b="0" i="0" strike="noStrike">
                <a:solidFill>
                  <a:srgbClr val="000000"/>
                </a:solidFill>
                <a:latin typeface="Tahoma"/>
                <a:cs typeface="Tahoma"/>
              </a:rPr>
              <a:t>*</a:t>
            </a:r>
          </a:p>
          <a:p>
            <a:pPr algn="ctr" rtl="0">
              <a:defRPr sz="1000"/>
            </a:pPr>
            <a:endParaRPr lang="es-ES" sz="1200" b="0" i="0" strike="noStrike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5133975" y="21367750"/>
            <a:ext cx="381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40" tIns="45720" rIns="91440" bIns="4572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es-ES" sz="1200" b="0" i="0" strike="noStrike">
                <a:solidFill>
                  <a:srgbClr val="000000"/>
                </a:solidFill>
                <a:latin typeface="Tahoma"/>
                <a:cs typeface="Tahoma"/>
              </a:rPr>
              <a:t>*</a:t>
            </a:r>
          </a:p>
          <a:p>
            <a:pPr algn="ctr" rtl="0">
              <a:defRPr sz="1000"/>
            </a:pPr>
            <a:endParaRPr lang="es-ES" sz="1200" b="0" i="0" strike="noStrike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5133975" y="21367750"/>
            <a:ext cx="381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40" tIns="45720" rIns="91440" bIns="4572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es-ES" sz="1200" b="0" i="0" strike="noStrike">
                <a:solidFill>
                  <a:srgbClr val="000000"/>
                </a:solidFill>
                <a:latin typeface="Tahoma"/>
                <a:cs typeface="Tahoma"/>
              </a:rPr>
              <a:t>*</a:t>
            </a:r>
          </a:p>
          <a:p>
            <a:pPr algn="ctr" rtl="0">
              <a:defRPr sz="1000"/>
            </a:pPr>
            <a:endParaRPr lang="es-ES" sz="1200" b="0" i="0" strike="noStrike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17" name="Text Box 2"/>
          <p:cNvSpPr txBox="1">
            <a:spLocks noChangeArrowheads="1"/>
          </p:cNvSpPr>
          <p:nvPr/>
        </p:nvSpPr>
        <p:spPr bwMode="auto">
          <a:xfrm>
            <a:off x="5133975" y="21653500"/>
            <a:ext cx="381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40" tIns="45720" rIns="91440" bIns="4572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es-ES" sz="1200" b="0" i="0" strike="noStrike">
                <a:solidFill>
                  <a:srgbClr val="000000"/>
                </a:solidFill>
                <a:latin typeface="Tahoma"/>
                <a:cs typeface="Tahoma"/>
              </a:rPr>
              <a:t>*</a:t>
            </a:r>
          </a:p>
          <a:p>
            <a:pPr algn="ctr" rtl="0">
              <a:defRPr sz="1000"/>
            </a:pPr>
            <a:endParaRPr lang="es-ES" sz="1200" b="0" i="0" strike="noStrike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5133975" y="21653500"/>
            <a:ext cx="381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40" tIns="45720" rIns="91440" bIns="4572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es-ES" sz="1200" b="0" i="0" strike="noStrike">
                <a:solidFill>
                  <a:srgbClr val="000000"/>
                </a:solidFill>
                <a:latin typeface="Tahoma"/>
                <a:cs typeface="Tahoma"/>
              </a:rPr>
              <a:t>*</a:t>
            </a:r>
          </a:p>
          <a:p>
            <a:pPr algn="ctr" rtl="0">
              <a:defRPr sz="1000"/>
            </a:pPr>
            <a:endParaRPr lang="es-ES" sz="1200" b="0" i="0" strike="noStrike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19" name="Text Box 2"/>
          <p:cNvSpPr txBox="1">
            <a:spLocks noChangeArrowheads="1"/>
          </p:cNvSpPr>
          <p:nvPr/>
        </p:nvSpPr>
        <p:spPr bwMode="auto">
          <a:xfrm>
            <a:off x="5133975" y="22225000"/>
            <a:ext cx="381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40" tIns="45720" rIns="91440" bIns="4572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es-ES" sz="1200" b="0" i="0" strike="noStrike">
                <a:solidFill>
                  <a:srgbClr val="000000"/>
                </a:solidFill>
                <a:latin typeface="Tahoma"/>
                <a:cs typeface="Tahoma"/>
              </a:rPr>
              <a:t>*</a:t>
            </a:r>
          </a:p>
          <a:p>
            <a:pPr algn="ctr" rtl="0">
              <a:defRPr sz="1000"/>
            </a:pPr>
            <a:endParaRPr lang="es-ES" sz="1200" b="0" i="0" strike="noStrike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5133975" y="22225000"/>
            <a:ext cx="381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40" tIns="45720" rIns="91440" bIns="4572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es-ES" sz="1200" b="0" i="0" strike="noStrike">
                <a:solidFill>
                  <a:srgbClr val="000000"/>
                </a:solidFill>
                <a:latin typeface="Tahoma"/>
                <a:cs typeface="Tahoma"/>
              </a:rPr>
              <a:t>*</a:t>
            </a:r>
          </a:p>
          <a:p>
            <a:pPr algn="ctr" rtl="0">
              <a:defRPr sz="1000"/>
            </a:pPr>
            <a:endParaRPr lang="es-ES" sz="1200" b="0" i="0" strike="noStrike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5133975" y="22225000"/>
            <a:ext cx="381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40" tIns="45720" rIns="91440" bIns="4572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es-ES" sz="1200" b="0" i="0" strike="noStrike">
                <a:solidFill>
                  <a:srgbClr val="000000"/>
                </a:solidFill>
                <a:latin typeface="Tahoma"/>
                <a:cs typeface="Tahoma"/>
              </a:rPr>
              <a:t>*</a:t>
            </a:r>
          </a:p>
          <a:p>
            <a:pPr algn="ctr" rtl="0">
              <a:defRPr sz="1000"/>
            </a:pPr>
            <a:endParaRPr lang="es-ES" sz="1200" b="0" i="0" strike="noStrike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22" name="Text Box 2"/>
          <p:cNvSpPr txBox="1">
            <a:spLocks noChangeArrowheads="1"/>
          </p:cNvSpPr>
          <p:nvPr/>
        </p:nvSpPr>
        <p:spPr bwMode="auto">
          <a:xfrm>
            <a:off x="5133975" y="22225000"/>
            <a:ext cx="381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40" tIns="45720" rIns="91440" bIns="4572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es-ES" sz="1200" b="0" i="0" strike="noStrike">
                <a:solidFill>
                  <a:srgbClr val="000000"/>
                </a:solidFill>
                <a:latin typeface="Tahoma"/>
                <a:cs typeface="Tahoma"/>
              </a:rPr>
              <a:t>*</a:t>
            </a:r>
          </a:p>
          <a:p>
            <a:pPr algn="ctr" rtl="0">
              <a:defRPr sz="1000"/>
            </a:pPr>
            <a:endParaRPr lang="es-ES" sz="1200" b="0" i="0" strike="noStrike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23" name="Text Box 2"/>
          <p:cNvSpPr txBox="1">
            <a:spLocks noChangeArrowheads="1"/>
          </p:cNvSpPr>
          <p:nvPr/>
        </p:nvSpPr>
        <p:spPr bwMode="auto">
          <a:xfrm>
            <a:off x="5133975" y="22510750"/>
            <a:ext cx="381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40" tIns="45720" rIns="91440" bIns="4572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es-ES" sz="1200" b="0" i="0" strike="noStrike">
                <a:solidFill>
                  <a:srgbClr val="000000"/>
                </a:solidFill>
                <a:latin typeface="Tahoma"/>
                <a:cs typeface="Tahoma"/>
              </a:rPr>
              <a:t>*</a:t>
            </a:r>
          </a:p>
          <a:p>
            <a:pPr algn="ctr" rtl="0">
              <a:defRPr sz="1000"/>
            </a:pPr>
            <a:endParaRPr lang="es-ES" sz="1200" b="0" i="0" strike="noStrike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5133975" y="22510750"/>
            <a:ext cx="381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40" tIns="45720" rIns="91440" bIns="4572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es-ES" sz="1200" b="0" i="0" strike="noStrike">
                <a:solidFill>
                  <a:srgbClr val="000000"/>
                </a:solidFill>
                <a:latin typeface="Tahoma"/>
                <a:cs typeface="Tahoma"/>
              </a:rPr>
              <a:t>*</a:t>
            </a:r>
          </a:p>
          <a:p>
            <a:pPr algn="ctr" rtl="0">
              <a:defRPr sz="1000"/>
            </a:pPr>
            <a:endParaRPr lang="es-ES" sz="1200" b="0" i="0" strike="noStrike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25" name="Text Box 2"/>
          <p:cNvSpPr txBox="1">
            <a:spLocks noChangeArrowheads="1"/>
          </p:cNvSpPr>
          <p:nvPr/>
        </p:nvSpPr>
        <p:spPr bwMode="auto">
          <a:xfrm>
            <a:off x="5133975" y="21367750"/>
            <a:ext cx="381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40" tIns="45720" rIns="91440" bIns="4572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es-ES" sz="1200" b="0" i="0" strike="noStrike">
                <a:solidFill>
                  <a:srgbClr val="000000"/>
                </a:solidFill>
                <a:latin typeface="Tahoma"/>
                <a:cs typeface="Tahoma"/>
              </a:rPr>
              <a:t>*</a:t>
            </a:r>
          </a:p>
          <a:p>
            <a:pPr algn="ctr" rtl="0">
              <a:defRPr sz="1000"/>
            </a:pPr>
            <a:endParaRPr lang="es-ES" sz="1200" b="0" i="0" strike="noStrike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26" name="Text Box 2"/>
          <p:cNvSpPr txBox="1">
            <a:spLocks noChangeArrowheads="1"/>
          </p:cNvSpPr>
          <p:nvPr/>
        </p:nvSpPr>
        <p:spPr bwMode="auto">
          <a:xfrm>
            <a:off x="5133975" y="21367750"/>
            <a:ext cx="381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40" tIns="45720" rIns="91440" bIns="4572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es-ES" sz="1200" b="0" i="0" strike="noStrike">
                <a:solidFill>
                  <a:srgbClr val="000000"/>
                </a:solidFill>
                <a:latin typeface="Tahoma"/>
                <a:cs typeface="Tahoma"/>
              </a:rPr>
              <a:t>*</a:t>
            </a:r>
          </a:p>
          <a:p>
            <a:pPr algn="ctr" rtl="0">
              <a:defRPr sz="1000"/>
            </a:pPr>
            <a:endParaRPr lang="es-ES" sz="1200" b="0" i="0" strike="noStrike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27" name="Text Box 2"/>
          <p:cNvSpPr txBox="1">
            <a:spLocks noChangeArrowheads="1"/>
          </p:cNvSpPr>
          <p:nvPr/>
        </p:nvSpPr>
        <p:spPr bwMode="auto">
          <a:xfrm>
            <a:off x="5133975" y="21653500"/>
            <a:ext cx="381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40" tIns="45720" rIns="91440" bIns="4572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es-ES" sz="1200" b="0" i="0" strike="noStrike">
                <a:solidFill>
                  <a:srgbClr val="000000"/>
                </a:solidFill>
                <a:latin typeface="Tahoma"/>
                <a:cs typeface="Tahoma"/>
              </a:rPr>
              <a:t>*</a:t>
            </a:r>
          </a:p>
          <a:p>
            <a:pPr algn="ctr" rtl="0">
              <a:defRPr sz="1000"/>
            </a:pPr>
            <a:endParaRPr lang="es-ES" sz="1200" b="0" i="0" strike="noStrike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28" name="Text Box 2"/>
          <p:cNvSpPr txBox="1">
            <a:spLocks noChangeArrowheads="1"/>
          </p:cNvSpPr>
          <p:nvPr/>
        </p:nvSpPr>
        <p:spPr bwMode="auto">
          <a:xfrm>
            <a:off x="5133975" y="21653500"/>
            <a:ext cx="381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40" tIns="45720" rIns="91440" bIns="4572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es-ES" sz="1200" b="0" i="0" strike="noStrike">
                <a:solidFill>
                  <a:srgbClr val="000000"/>
                </a:solidFill>
                <a:latin typeface="Tahoma"/>
                <a:cs typeface="Tahoma"/>
              </a:rPr>
              <a:t>*</a:t>
            </a:r>
          </a:p>
          <a:p>
            <a:pPr algn="ctr" rtl="0">
              <a:defRPr sz="1000"/>
            </a:pPr>
            <a:endParaRPr lang="es-ES" sz="1200" b="0" i="0" strike="noStrike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29" name="Text Box 2"/>
          <p:cNvSpPr txBox="1">
            <a:spLocks noChangeArrowheads="1"/>
          </p:cNvSpPr>
          <p:nvPr/>
        </p:nvSpPr>
        <p:spPr bwMode="auto">
          <a:xfrm>
            <a:off x="5133975" y="22225000"/>
            <a:ext cx="381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40" tIns="45720" rIns="91440" bIns="4572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es-ES" sz="1200" b="0" i="0" strike="noStrike">
                <a:solidFill>
                  <a:srgbClr val="000000"/>
                </a:solidFill>
                <a:latin typeface="Tahoma"/>
                <a:cs typeface="Tahoma"/>
              </a:rPr>
              <a:t>*</a:t>
            </a:r>
          </a:p>
          <a:p>
            <a:pPr algn="ctr" rtl="0">
              <a:defRPr sz="1000"/>
            </a:pPr>
            <a:endParaRPr lang="es-ES" sz="1200" b="0" i="0" strike="noStrike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0" name="Text Box 2"/>
          <p:cNvSpPr txBox="1">
            <a:spLocks noChangeArrowheads="1"/>
          </p:cNvSpPr>
          <p:nvPr/>
        </p:nvSpPr>
        <p:spPr bwMode="auto">
          <a:xfrm>
            <a:off x="5133975" y="22225000"/>
            <a:ext cx="381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40" tIns="45720" rIns="91440" bIns="4572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es-ES" sz="1200" b="0" i="0" strike="noStrike">
                <a:solidFill>
                  <a:srgbClr val="000000"/>
                </a:solidFill>
                <a:latin typeface="Tahoma"/>
                <a:cs typeface="Tahoma"/>
              </a:rPr>
              <a:t>*</a:t>
            </a:r>
          </a:p>
          <a:p>
            <a:pPr algn="ctr" rtl="0">
              <a:defRPr sz="1000"/>
            </a:pPr>
            <a:endParaRPr lang="es-ES" sz="1200" b="0" i="0" strike="noStrike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1" name="Text Box 2"/>
          <p:cNvSpPr txBox="1">
            <a:spLocks noChangeArrowheads="1"/>
          </p:cNvSpPr>
          <p:nvPr/>
        </p:nvSpPr>
        <p:spPr bwMode="auto">
          <a:xfrm>
            <a:off x="5133975" y="21367750"/>
            <a:ext cx="381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40" tIns="45720" rIns="91440" bIns="4572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es-ES" sz="1200" b="0" i="0" strike="noStrike">
                <a:solidFill>
                  <a:srgbClr val="000000"/>
                </a:solidFill>
                <a:latin typeface="Tahoma"/>
                <a:cs typeface="Tahoma"/>
              </a:rPr>
              <a:t>*</a:t>
            </a:r>
          </a:p>
          <a:p>
            <a:pPr algn="ctr" rtl="0">
              <a:defRPr sz="1000"/>
            </a:pPr>
            <a:endParaRPr lang="es-ES" sz="1200" b="0" i="0" strike="noStrike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2" name="Text Box 2"/>
          <p:cNvSpPr txBox="1">
            <a:spLocks noChangeArrowheads="1"/>
          </p:cNvSpPr>
          <p:nvPr/>
        </p:nvSpPr>
        <p:spPr bwMode="auto">
          <a:xfrm>
            <a:off x="5133975" y="21367750"/>
            <a:ext cx="381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40" tIns="45720" rIns="91440" bIns="4572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es-ES" sz="1200" b="0" i="0" strike="noStrike">
                <a:solidFill>
                  <a:srgbClr val="000000"/>
                </a:solidFill>
                <a:latin typeface="Tahoma"/>
                <a:cs typeface="Tahoma"/>
              </a:rPr>
              <a:t>*</a:t>
            </a:r>
          </a:p>
          <a:p>
            <a:pPr algn="ctr" rtl="0">
              <a:defRPr sz="1000"/>
            </a:pPr>
            <a:endParaRPr lang="es-ES" sz="1200" b="0" i="0" strike="noStrike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3" name="Text Box 2"/>
          <p:cNvSpPr txBox="1">
            <a:spLocks noChangeArrowheads="1"/>
          </p:cNvSpPr>
          <p:nvPr/>
        </p:nvSpPr>
        <p:spPr bwMode="auto">
          <a:xfrm>
            <a:off x="5133975" y="21653500"/>
            <a:ext cx="381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40" tIns="45720" rIns="91440" bIns="4572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es-ES" sz="1200" b="0" i="0" strike="noStrike">
                <a:solidFill>
                  <a:srgbClr val="000000"/>
                </a:solidFill>
                <a:latin typeface="Tahoma"/>
                <a:cs typeface="Tahoma"/>
              </a:rPr>
              <a:t>*</a:t>
            </a:r>
          </a:p>
          <a:p>
            <a:pPr algn="ctr" rtl="0">
              <a:defRPr sz="1000"/>
            </a:pPr>
            <a:endParaRPr lang="es-ES" sz="1200" b="0" i="0" strike="noStrike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4" name="Text Box 2"/>
          <p:cNvSpPr txBox="1">
            <a:spLocks noChangeArrowheads="1"/>
          </p:cNvSpPr>
          <p:nvPr/>
        </p:nvSpPr>
        <p:spPr bwMode="auto">
          <a:xfrm>
            <a:off x="5133975" y="21653500"/>
            <a:ext cx="381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40" tIns="45720" rIns="91440" bIns="4572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es-ES" sz="1200" b="0" i="0" strike="noStrike">
                <a:solidFill>
                  <a:srgbClr val="000000"/>
                </a:solidFill>
                <a:latin typeface="Tahoma"/>
                <a:cs typeface="Tahoma"/>
              </a:rPr>
              <a:t>*</a:t>
            </a:r>
          </a:p>
          <a:p>
            <a:pPr algn="ctr" rtl="0">
              <a:defRPr sz="1000"/>
            </a:pPr>
            <a:endParaRPr lang="es-ES" sz="1200" b="0" i="0" strike="noStrike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5" name="Text Box 2"/>
          <p:cNvSpPr txBox="1">
            <a:spLocks noChangeArrowheads="1"/>
          </p:cNvSpPr>
          <p:nvPr/>
        </p:nvSpPr>
        <p:spPr bwMode="auto">
          <a:xfrm>
            <a:off x="5133975" y="22225000"/>
            <a:ext cx="381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40" tIns="45720" rIns="91440" bIns="4572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es-ES" sz="1200" b="0" i="0" strike="noStrike">
                <a:solidFill>
                  <a:srgbClr val="000000"/>
                </a:solidFill>
                <a:latin typeface="Tahoma"/>
                <a:cs typeface="Tahoma"/>
              </a:rPr>
              <a:t>*</a:t>
            </a:r>
          </a:p>
          <a:p>
            <a:pPr algn="ctr" rtl="0">
              <a:defRPr sz="1000"/>
            </a:pPr>
            <a:endParaRPr lang="es-ES" sz="1200" b="0" i="0" strike="noStrike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6" name="Text Box 2"/>
          <p:cNvSpPr txBox="1">
            <a:spLocks noChangeArrowheads="1"/>
          </p:cNvSpPr>
          <p:nvPr/>
        </p:nvSpPr>
        <p:spPr bwMode="auto">
          <a:xfrm>
            <a:off x="5133975" y="22225000"/>
            <a:ext cx="381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40" tIns="45720" rIns="91440" bIns="4572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es-ES" sz="1200" b="0" i="0" strike="noStrike">
                <a:solidFill>
                  <a:srgbClr val="000000"/>
                </a:solidFill>
                <a:latin typeface="Tahoma"/>
                <a:cs typeface="Tahoma"/>
              </a:rPr>
              <a:t>*</a:t>
            </a:r>
          </a:p>
          <a:p>
            <a:pPr algn="ctr" rtl="0">
              <a:defRPr sz="1000"/>
            </a:pPr>
            <a:endParaRPr lang="es-ES" sz="1200" b="0" i="0" strike="noStrike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7" name="Text Box 2"/>
          <p:cNvSpPr txBox="1">
            <a:spLocks noChangeArrowheads="1"/>
          </p:cNvSpPr>
          <p:nvPr/>
        </p:nvSpPr>
        <p:spPr bwMode="auto">
          <a:xfrm>
            <a:off x="5133975" y="22225000"/>
            <a:ext cx="381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40" tIns="45720" rIns="91440" bIns="4572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es-ES" sz="1200" b="0" i="0" strike="noStrike">
                <a:solidFill>
                  <a:srgbClr val="000000"/>
                </a:solidFill>
                <a:latin typeface="Tahoma"/>
                <a:cs typeface="Tahoma"/>
              </a:rPr>
              <a:t>*</a:t>
            </a:r>
          </a:p>
          <a:p>
            <a:pPr algn="ctr" rtl="0">
              <a:defRPr sz="1000"/>
            </a:pPr>
            <a:endParaRPr lang="es-ES" sz="1200" b="0" i="0" strike="noStrike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8" name="Text Box 2"/>
          <p:cNvSpPr txBox="1">
            <a:spLocks noChangeArrowheads="1"/>
          </p:cNvSpPr>
          <p:nvPr/>
        </p:nvSpPr>
        <p:spPr bwMode="auto">
          <a:xfrm>
            <a:off x="5133975" y="22225000"/>
            <a:ext cx="381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40" tIns="45720" rIns="91440" bIns="4572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es-ES" sz="1200" b="0" i="0" strike="noStrike">
                <a:solidFill>
                  <a:srgbClr val="000000"/>
                </a:solidFill>
                <a:latin typeface="Tahoma"/>
                <a:cs typeface="Tahoma"/>
              </a:rPr>
              <a:t>*</a:t>
            </a:r>
          </a:p>
          <a:p>
            <a:pPr algn="ctr" rtl="0">
              <a:defRPr sz="1000"/>
            </a:pPr>
            <a:endParaRPr lang="es-ES" sz="1200" b="0" i="0" strike="noStrike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39" name="Text Box 2"/>
          <p:cNvSpPr txBox="1">
            <a:spLocks noChangeArrowheads="1"/>
          </p:cNvSpPr>
          <p:nvPr/>
        </p:nvSpPr>
        <p:spPr bwMode="auto">
          <a:xfrm>
            <a:off x="5133975" y="22510750"/>
            <a:ext cx="381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40" tIns="45720" rIns="91440" bIns="4572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es-ES" sz="1200" b="0" i="0" strike="noStrike">
                <a:solidFill>
                  <a:srgbClr val="000000"/>
                </a:solidFill>
                <a:latin typeface="Tahoma"/>
                <a:cs typeface="Tahoma"/>
              </a:rPr>
              <a:t>*</a:t>
            </a:r>
          </a:p>
          <a:p>
            <a:pPr algn="ctr" rtl="0">
              <a:defRPr sz="1000"/>
            </a:pPr>
            <a:endParaRPr lang="es-ES" sz="1200" b="0" i="0" strike="noStrike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0" name="Text Box 2"/>
          <p:cNvSpPr txBox="1">
            <a:spLocks noChangeArrowheads="1"/>
          </p:cNvSpPr>
          <p:nvPr/>
        </p:nvSpPr>
        <p:spPr bwMode="auto">
          <a:xfrm>
            <a:off x="5133975" y="22510750"/>
            <a:ext cx="381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40" tIns="45720" rIns="91440" bIns="4572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es-ES" sz="1200" b="0" i="0" strike="noStrike">
                <a:solidFill>
                  <a:srgbClr val="000000"/>
                </a:solidFill>
                <a:latin typeface="Tahoma"/>
                <a:cs typeface="Tahoma"/>
              </a:rPr>
              <a:t>*</a:t>
            </a:r>
          </a:p>
          <a:p>
            <a:pPr algn="ctr" rtl="0">
              <a:defRPr sz="1000"/>
            </a:pPr>
            <a:endParaRPr lang="es-ES" sz="1200" b="0" i="0" strike="noStrike">
              <a:solidFill>
                <a:srgbClr val="000000"/>
              </a:solidFill>
              <a:latin typeface="Tahoma"/>
              <a:cs typeface="Tahoma"/>
            </a:endParaRPr>
          </a:p>
        </p:txBody>
      </p:sp>
      <p:graphicFrame>
        <p:nvGraphicFramePr>
          <p:cNvPr id="2" name="1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2377210"/>
              </p:ext>
            </p:extLst>
          </p:nvPr>
        </p:nvGraphicFramePr>
        <p:xfrm>
          <a:off x="209550" y="1793579"/>
          <a:ext cx="8724900" cy="416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1" name="Hoja de cálculo" r:id="rId6" imgW="8724780" imgH="4162515" progId="Excel.Sheet.8">
                  <p:embed/>
                </p:oleObj>
              </mc:Choice>
              <mc:Fallback>
                <p:oleObj name="Hoja de cálculo" r:id="rId6" imgW="8724780" imgH="4162515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9550" y="1793579"/>
                        <a:ext cx="8724900" cy="416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9959655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/>
          </p:cNvSpPr>
          <p:nvPr/>
        </p:nvSpPr>
        <p:spPr bwMode="auto">
          <a:xfrm>
            <a:off x="0" y="6357938"/>
            <a:ext cx="9144000" cy="504825"/>
          </a:xfrm>
          <a:prstGeom prst="rect">
            <a:avLst/>
          </a:prstGeom>
          <a:solidFill>
            <a:srgbClr val="F4F1D4"/>
          </a:solidFill>
          <a:ln w="9525" cap="flat" cmpd="sng">
            <a:noFill/>
            <a:prstDash val="solid"/>
            <a:round/>
            <a:headEnd/>
            <a:tailEnd/>
          </a:ln>
          <a:effectLst>
            <a:outerShdw dist="23000" dir="5400000" algn="ctr" rotWithShape="0">
              <a:srgbClr val="000000">
                <a:alpha val="34999"/>
              </a:srgbClr>
            </a:outerShdw>
          </a:effectLst>
        </p:spPr>
        <p:txBody>
          <a:bodyPr lIns="50798" tIns="50798" rIns="50798" bIns="50798" anchor="ctr"/>
          <a:lstStyle/>
          <a:p>
            <a:pPr>
              <a:defRPr/>
            </a:pPr>
            <a:endParaRPr lang="es-MX"/>
          </a:p>
        </p:txBody>
      </p:sp>
      <p:pic>
        <p:nvPicPr>
          <p:cNvPr id="18435" name="Picture 2" descr="twitter_bird_blue_itson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5588" y="6524625"/>
            <a:ext cx="703262" cy="180975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pic>
        <p:nvPicPr>
          <p:cNvPr id="18436" name="Picture 3" descr="image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475663" y="6378575"/>
            <a:ext cx="620712" cy="469900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sp>
        <p:nvSpPr>
          <p:cNvPr id="18437" name="Rectangle 4"/>
          <p:cNvSpPr>
            <a:spLocks/>
          </p:cNvSpPr>
          <p:nvPr/>
        </p:nvSpPr>
        <p:spPr bwMode="auto">
          <a:xfrm>
            <a:off x="107950" y="6453188"/>
            <a:ext cx="1279525" cy="315912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  <p:txBody>
          <a:bodyPr lIns="88896" tIns="50798" rIns="88896" bIns="50798"/>
          <a:lstStyle/>
          <a:p>
            <a:pPr defTabSz="912813"/>
            <a:r>
              <a:rPr lang="es-MX" sz="1300">
                <a:solidFill>
                  <a:srgbClr val="B1803D"/>
                </a:solidFill>
                <a:latin typeface="Helvetica" pitchFamily="34" charset="0"/>
                <a:cs typeface="Helvetica" pitchFamily="34" charset="0"/>
                <a:sym typeface="Helvetica" pitchFamily="34" charset="0"/>
              </a:rPr>
              <a:t>www.itson.mx</a:t>
            </a:r>
            <a:endParaRPr lang="es-MX"/>
          </a:p>
        </p:txBody>
      </p:sp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801091"/>
              </p:ext>
            </p:extLst>
          </p:nvPr>
        </p:nvGraphicFramePr>
        <p:xfrm>
          <a:off x="679621" y="617838"/>
          <a:ext cx="7796041" cy="731520"/>
        </p:xfrm>
        <a:graphic>
          <a:graphicData uri="http://schemas.openxmlformats.org/drawingml/2006/table">
            <a:tbl>
              <a:tblPr/>
              <a:tblGrid>
                <a:gridCol w="7796041"/>
              </a:tblGrid>
              <a:tr h="642551">
                <a:tc>
                  <a:txBody>
                    <a:bodyPr/>
                    <a:lstStyle/>
                    <a:p>
                      <a:pPr marL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Informe Trimestral </a:t>
                      </a:r>
                    </a:p>
                    <a:p>
                      <a:pPr marL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Dirección </a:t>
                      </a:r>
                      <a:r>
                        <a:rPr lang="es-MX" sz="2400" b="0" kern="1200" dirty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de </a:t>
                      </a: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Servicios de Información</a:t>
                      </a:r>
                      <a:endParaRPr lang="es-MX" sz="2400" b="0" kern="1200" dirty="0">
                        <a:solidFill>
                          <a:srgbClr val="B1803D"/>
                        </a:solidFill>
                        <a:latin typeface="Georgia"/>
                        <a:ea typeface="MS PGothic" pitchFamily="34" charset="-128"/>
                        <a:cs typeface="Georgia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2" name="1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3092264"/>
              </p:ext>
            </p:extLst>
          </p:nvPr>
        </p:nvGraphicFramePr>
        <p:xfrm>
          <a:off x="209550" y="1804674"/>
          <a:ext cx="8724900" cy="433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1" name="Hoja de cálculo" r:id="rId6" imgW="8724780" imgH="4333965" progId="Excel.Sheet.8">
                  <p:embed/>
                </p:oleObj>
              </mc:Choice>
              <mc:Fallback>
                <p:oleObj name="Hoja de cálculo" r:id="rId6" imgW="8724780" imgH="4333965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9550" y="1804674"/>
                        <a:ext cx="8724900" cy="433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9959655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/>
          </p:cNvSpPr>
          <p:nvPr/>
        </p:nvSpPr>
        <p:spPr bwMode="auto">
          <a:xfrm>
            <a:off x="0" y="6357938"/>
            <a:ext cx="9144000" cy="504825"/>
          </a:xfrm>
          <a:prstGeom prst="rect">
            <a:avLst/>
          </a:prstGeom>
          <a:solidFill>
            <a:srgbClr val="F4F1D4"/>
          </a:solidFill>
          <a:ln w="9525" cap="flat" cmpd="sng">
            <a:noFill/>
            <a:prstDash val="solid"/>
            <a:round/>
            <a:headEnd/>
            <a:tailEnd/>
          </a:ln>
          <a:effectLst>
            <a:outerShdw dist="23000" dir="5400000" algn="ctr" rotWithShape="0">
              <a:srgbClr val="000000">
                <a:alpha val="34999"/>
              </a:srgbClr>
            </a:outerShdw>
          </a:effectLst>
        </p:spPr>
        <p:txBody>
          <a:bodyPr lIns="50798" tIns="50798" rIns="50798" bIns="50798" anchor="ctr"/>
          <a:lstStyle/>
          <a:p>
            <a:pPr>
              <a:defRPr/>
            </a:pPr>
            <a:endParaRPr lang="es-MX"/>
          </a:p>
        </p:txBody>
      </p:sp>
      <p:pic>
        <p:nvPicPr>
          <p:cNvPr id="18435" name="Picture 2" descr="twitter_bird_blue_itson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5588" y="6524625"/>
            <a:ext cx="703262" cy="180975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pic>
        <p:nvPicPr>
          <p:cNvPr id="18436" name="Picture 3" descr="image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475663" y="6378575"/>
            <a:ext cx="620712" cy="469900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sp>
        <p:nvSpPr>
          <p:cNvPr id="18437" name="Rectangle 4"/>
          <p:cNvSpPr>
            <a:spLocks/>
          </p:cNvSpPr>
          <p:nvPr/>
        </p:nvSpPr>
        <p:spPr bwMode="auto">
          <a:xfrm>
            <a:off x="107950" y="6453188"/>
            <a:ext cx="1279525" cy="315912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  <p:txBody>
          <a:bodyPr lIns="88896" tIns="50798" rIns="88896" bIns="50798"/>
          <a:lstStyle/>
          <a:p>
            <a:pPr defTabSz="912813"/>
            <a:r>
              <a:rPr lang="es-MX" sz="1300">
                <a:solidFill>
                  <a:srgbClr val="B1803D"/>
                </a:solidFill>
                <a:latin typeface="Helvetica" pitchFamily="34" charset="0"/>
                <a:cs typeface="Helvetica" pitchFamily="34" charset="0"/>
                <a:sym typeface="Helvetica" pitchFamily="34" charset="0"/>
              </a:rPr>
              <a:t>www.itson.mx</a:t>
            </a:r>
            <a:endParaRPr lang="es-MX"/>
          </a:p>
        </p:txBody>
      </p:sp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8100294"/>
              </p:ext>
            </p:extLst>
          </p:nvPr>
        </p:nvGraphicFramePr>
        <p:xfrm>
          <a:off x="679621" y="617838"/>
          <a:ext cx="7796041" cy="731520"/>
        </p:xfrm>
        <a:graphic>
          <a:graphicData uri="http://schemas.openxmlformats.org/drawingml/2006/table">
            <a:tbl>
              <a:tblPr/>
              <a:tblGrid>
                <a:gridCol w="7796041"/>
              </a:tblGrid>
              <a:tr h="642551">
                <a:tc>
                  <a:txBody>
                    <a:bodyPr/>
                    <a:lstStyle/>
                    <a:p>
                      <a:pPr marL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Informe Trimestral </a:t>
                      </a:r>
                    </a:p>
                    <a:p>
                      <a:pPr marL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Dirección </a:t>
                      </a:r>
                      <a:r>
                        <a:rPr lang="es-MX" sz="2400" b="0" kern="1200" dirty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de </a:t>
                      </a: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Servicios de Información</a:t>
                      </a:r>
                      <a:endParaRPr lang="es-MX" sz="2400" b="0" kern="1200" dirty="0">
                        <a:solidFill>
                          <a:srgbClr val="B1803D"/>
                        </a:solidFill>
                        <a:latin typeface="Georgia"/>
                        <a:ea typeface="MS PGothic" pitchFamily="34" charset="-128"/>
                        <a:cs typeface="Georgia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2" name="1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053225"/>
              </p:ext>
            </p:extLst>
          </p:nvPr>
        </p:nvGraphicFramePr>
        <p:xfrm>
          <a:off x="209550" y="1830109"/>
          <a:ext cx="8724900" cy="416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7" name="Hoja de cálculo" r:id="rId6" imgW="8724780" imgH="4162515" progId="Excel.Sheet.8">
                  <p:embed/>
                </p:oleObj>
              </mc:Choice>
              <mc:Fallback>
                <p:oleObj name="Hoja de cálculo" r:id="rId6" imgW="8724780" imgH="4162515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9550" y="1830109"/>
                        <a:ext cx="8724900" cy="416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3943927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ITSON 2011 con Twitter.potx</Template>
  <TotalTime>4253</TotalTime>
  <Words>120</Words>
  <Application>Microsoft Office PowerPoint</Application>
  <PresentationFormat>Presentación en pantalla (4:3)</PresentationFormat>
  <Paragraphs>65</Paragraphs>
  <Slides>11</Slides>
  <Notes>11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3" baseType="lpstr">
      <vt:lpstr>Tema de Office</vt:lpstr>
      <vt:lpstr>Microsoft Excel 97-2003 Worksheet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ITSON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Ernesto Flores</dc:creator>
  <cp:lastModifiedBy>Gloria Issel Orduño Félix.</cp:lastModifiedBy>
  <cp:revision>355</cp:revision>
  <cp:lastPrinted>2012-10-12T00:24:42Z</cp:lastPrinted>
  <dcterms:created xsi:type="dcterms:W3CDTF">2011-06-10T17:46:38Z</dcterms:created>
  <dcterms:modified xsi:type="dcterms:W3CDTF">2017-01-19T01:52:15Z</dcterms:modified>
</cp:coreProperties>
</file>