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6"/>
  </p:notesMasterIdLst>
  <p:handoutMasterIdLst>
    <p:handoutMasterId r:id="rId7"/>
  </p:handoutMasterIdLst>
  <p:sldIdLst>
    <p:sldId id="327" r:id="rId2"/>
    <p:sldId id="329" r:id="rId3"/>
    <p:sldId id="330" r:id="rId4"/>
    <p:sldId id="328" r:id="rId5"/>
  </p:sldIdLst>
  <p:sldSz cx="9144000" cy="6858000" type="screen4x3"/>
  <p:notesSz cx="7010400" cy="92964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982" autoAdjust="0"/>
  </p:normalViewPr>
  <p:slideViewPr>
    <p:cSldViewPr snapToGrid="0" snapToObjects="1">
      <p:cViewPr>
        <p:scale>
          <a:sx n="62" d="100"/>
          <a:sy n="62" d="100"/>
        </p:scale>
        <p:origin x="-1770" y="-6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199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A7D30C7-0CA6-47B5-8890-A999BB58F64C}" type="datetimeFigureOut">
              <a:rPr lang="en-US"/>
              <a:pPr>
                <a:defRPr/>
              </a:pPr>
              <a:t>1/23/2017</a:t>
            </a:fld>
            <a:endParaRPr lang="es-ES_trad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6DA1281-8913-4757-B6BE-9CA97D3D65DF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8326140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FBF9EA9-3606-4CC2-A575-4906B807B36D}" type="datetimeFigureOut">
              <a:rPr lang="en-US"/>
              <a:pPr>
                <a:defRPr/>
              </a:pPr>
              <a:t>1/23/2017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s-ES_tradnl" noProof="0" smtClean="0"/>
              <a:t>Click to edit Master text styles</a:t>
            </a:r>
          </a:p>
          <a:p>
            <a:pPr lvl="1"/>
            <a:r>
              <a:rPr lang="es-ES_tradnl" noProof="0" smtClean="0"/>
              <a:t>Second level</a:t>
            </a:r>
          </a:p>
          <a:p>
            <a:pPr lvl="2"/>
            <a:r>
              <a:rPr lang="es-ES_tradnl" noProof="0" smtClean="0"/>
              <a:t>Third level</a:t>
            </a:r>
          </a:p>
          <a:p>
            <a:pPr lvl="3"/>
            <a:r>
              <a:rPr lang="es-ES_tradnl" noProof="0" smtClean="0"/>
              <a:t>Fourth level</a:t>
            </a:r>
          </a:p>
          <a:p>
            <a:pPr lvl="4"/>
            <a:r>
              <a:rPr lang="es-ES_tradnl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5342208-D250-4A82-8728-D2012F9E1E4C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0213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/>
          <p:nvPr/>
        </p:nvSpPr>
        <p:spPr>
          <a:xfrm>
            <a:off x="0" y="6357938"/>
            <a:ext cx="9144000" cy="504825"/>
          </a:xfrm>
          <a:prstGeom prst="rect">
            <a:avLst/>
          </a:prstGeom>
          <a:solidFill>
            <a:srgbClr val="F4F1D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5" name="Picture 6" descr="twitter_bird_blue_itson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67175" y="6524625"/>
            <a:ext cx="701675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75663" y="6380163"/>
            <a:ext cx="620712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8"/>
          <p:cNvSpPr txBox="1">
            <a:spLocks noChangeArrowheads="1"/>
          </p:cNvSpPr>
          <p:nvPr/>
        </p:nvSpPr>
        <p:spPr bwMode="auto">
          <a:xfrm>
            <a:off x="107950" y="6453188"/>
            <a:ext cx="1279525" cy="3048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rgbClr val="B1803D"/>
                </a:solidFill>
                <a:latin typeface="Myriad Pro" charset="0"/>
                <a:cs typeface="Myriad Pro" charset="0"/>
              </a:rPr>
              <a:t>www.itson.mx</a:t>
            </a:r>
          </a:p>
        </p:txBody>
      </p:sp>
      <p:sp>
        <p:nvSpPr>
          <p:cNvPr id="8" name="Rectangle 3"/>
          <p:cNvSpPr/>
          <p:nvPr/>
        </p:nvSpPr>
        <p:spPr>
          <a:xfrm>
            <a:off x="179388" y="1557338"/>
            <a:ext cx="8785225" cy="467995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4"/>
          <p:cNvSpPr/>
          <p:nvPr/>
        </p:nvSpPr>
        <p:spPr>
          <a:xfrm flipV="1">
            <a:off x="0" y="1304925"/>
            <a:ext cx="9144000" cy="107950"/>
          </a:xfrm>
          <a:prstGeom prst="rect">
            <a:avLst/>
          </a:prstGeom>
          <a:solidFill>
            <a:srgbClr val="5EA3C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3528" y="197768"/>
            <a:ext cx="8496944" cy="998984"/>
          </a:xfrm>
        </p:spPr>
        <p:txBody>
          <a:bodyPr>
            <a:noAutofit/>
          </a:bodyPr>
          <a:lstStyle>
            <a:lvl1pPr algn="l">
              <a:defRPr sz="2800" b="0">
                <a:solidFill>
                  <a:srgbClr val="B1803D"/>
                </a:solidFill>
                <a:latin typeface="Georgia"/>
                <a:cs typeface="Georgia"/>
              </a:defRPr>
            </a:lvl1pPr>
          </a:lstStyle>
          <a:p>
            <a:r>
              <a:rPr lang="es-ES_tradnl" smtClean="0"/>
              <a:t>Click to edit Master title style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700808"/>
            <a:ext cx="8496944" cy="4392488"/>
          </a:xfrm>
        </p:spPr>
        <p:txBody>
          <a:bodyPr>
            <a:normAutofit/>
          </a:bodyPr>
          <a:lstStyle>
            <a:lvl1pPr marL="182563" indent="-182563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defRPr>
            </a:lvl1pPr>
            <a:lvl2pPr marL="444500" indent="-261938"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defRPr>
            </a:lvl2pPr>
            <a:lvl3pPr marL="628650" indent="-184150"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defRPr>
            </a:lvl3pPr>
            <a:lvl4pPr marL="811213" indent="-182563"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defRPr>
            </a:lvl4pPr>
            <a:lvl5pPr marL="982663" indent="-171450"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defRPr>
            </a:lvl5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s-MX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1628800"/>
            <a:ext cx="7772400" cy="3456384"/>
          </a:xfrm>
        </p:spPr>
        <p:txBody>
          <a:bodyPr>
            <a:normAutofit/>
          </a:bodyPr>
          <a:lstStyle>
            <a:lvl1pPr algn="ctr">
              <a:defRPr sz="3200" b="0" cap="none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defRPr>
            </a:lvl1pPr>
          </a:lstStyle>
          <a:p>
            <a:r>
              <a:rPr lang="es-ES_tradnl" smtClean="0"/>
              <a:t>Click to edit Master title style</a:t>
            </a:r>
            <a:endParaRPr lang="es-MX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67B4544-85E1-4A5A-8A3F-78E2EBC94DB5}" type="datetimeFigureOut">
              <a:rPr lang="en-US"/>
              <a:pPr>
                <a:defRPr/>
              </a:pPr>
              <a:t>1/23/2017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D9AD28B-5670-4F72-877B-94BCF79696FA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Click to edit Master title style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593608D-E04C-4DAE-B9B9-1F6A97AE9BEB}" type="datetimeFigureOut">
              <a:rPr lang="en-US"/>
              <a:pPr>
                <a:defRPr/>
              </a:pPr>
              <a:t>1/23/2017</a:t>
            </a:fld>
            <a:endParaRPr lang="en-U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07BE2C1-987B-413C-BA57-21274B17AD7D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/>
          <p:nvPr/>
        </p:nvSpPr>
        <p:spPr>
          <a:xfrm>
            <a:off x="0" y="6357938"/>
            <a:ext cx="9144000" cy="504825"/>
          </a:xfrm>
          <a:prstGeom prst="rect">
            <a:avLst/>
          </a:prstGeom>
          <a:solidFill>
            <a:srgbClr val="F4F1D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" name="Picture 6" descr="twitter_bird_blue_itson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67175" y="6524625"/>
            <a:ext cx="701675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75663" y="6380163"/>
            <a:ext cx="620712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107950" y="6453188"/>
            <a:ext cx="1279525" cy="3048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rgbClr val="B1803D"/>
                </a:solidFill>
                <a:latin typeface="Myriad Pro" charset="0"/>
                <a:cs typeface="Myriad Pro" charset="0"/>
              </a:rPr>
              <a:t>www.itson.mx</a:t>
            </a:r>
          </a:p>
        </p:txBody>
      </p:sp>
      <p:sp>
        <p:nvSpPr>
          <p:cNvPr id="7" name="Rectangle 2"/>
          <p:cNvSpPr/>
          <p:nvPr/>
        </p:nvSpPr>
        <p:spPr>
          <a:xfrm flipV="1">
            <a:off x="0" y="1304925"/>
            <a:ext cx="9144000" cy="107950"/>
          </a:xfrm>
          <a:prstGeom prst="rect">
            <a:avLst/>
          </a:prstGeom>
          <a:solidFill>
            <a:srgbClr val="5EA3C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3"/>
          <p:cNvSpPr/>
          <p:nvPr/>
        </p:nvSpPr>
        <p:spPr>
          <a:xfrm>
            <a:off x="179388" y="1557338"/>
            <a:ext cx="8785225" cy="467995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1008112"/>
          </a:xfrm>
        </p:spPr>
        <p:txBody>
          <a:bodyPr>
            <a:noAutofit/>
          </a:bodyPr>
          <a:lstStyle>
            <a:lvl1pPr algn="l">
              <a:defRPr sz="2800" b="0">
                <a:solidFill>
                  <a:srgbClr val="B1803D"/>
                </a:solidFill>
                <a:latin typeface="Georgia"/>
                <a:cs typeface="Georgia"/>
              </a:defRPr>
            </a:lvl1pPr>
          </a:lstStyle>
          <a:p>
            <a:r>
              <a:rPr lang="es-ES_tradnl" smtClean="0"/>
              <a:t>Click to edit Master title style</a:t>
            </a:r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Click to edit Master title style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1E4BB9-C7CB-4813-876A-BB1D7AB35B98}" type="datetimeFigureOut">
              <a:rPr lang="en-US"/>
              <a:pPr>
                <a:defRPr/>
              </a:pPr>
              <a:t>1/23/2017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ED37DF3-5193-44FA-8BFA-D0BE56D272AF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Click to edit Master title style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_tradnl" noProof="0" smtClean="0"/>
              <a:t>Drag picture to placeholder or click icon to add</a:t>
            </a:r>
            <a:endParaRPr lang="es-MX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BC1379D4-44DE-46EA-A8AF-2887E50185A7}" type="datetimeFigureOut">
              <a:rPr lang="en-US"/>
              <a:pPr>
                <a:defRPr/>
              </a:pPr>
              <a:t>1/23/2017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993BDC7-4555-4685-A775-F69CAD84DDF6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2CA054F-9961-4CF4-A290-5D82EFB352BE}" type="datetimeFigureOut">
              <a:rPr lang="en-US"/>
              <a:pPr>
                <a:defRPr/>
              </a:pPr>
              <a:t>1/23/2017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9EDFA88-4F00-4D19-B9C5-2B1554ECF564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Click to edit Master title style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154F69C-DE49-457E-B376-5B42EC2DA9FD}" type="datetimeFigureOut">
              <a:rPr lang="en-US"/>
              <a:pPr>
                <a:defRPr/>
              </a:pPr>
              <a:t>1/23/2017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A77EECB-486E-48A7-B315-D593BDE48834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B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  <a:endParaRPr lang="es-MX" smtClean="0"/>
          </a:p>
        </p:txBody>
      </p:sp>
      <p:sp>
        <p:nvSpPr>
          <p:cNvPr id="9219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 smtClean="0"/>
          </a:p>
        </p:txBody>
      </p:sp>
      <p:sp>
        <p:nvSpPr>
          <p:cNvPr id="8" name="Rectangle 7"/>
          <p:cNvSpPr/>
          <p:nvPr/>
        </p:nvSpPr>
        <p:spPr>
          <a:xfrm>
            <a:off x="0" y="6357938"/>
            <a:ext cx="9144000" cy="504825"/>
          </a:xfrm>
          <a:prstGeom prst="rect">
            <a:avLst/>
          </a:prstGeom>
          <a:solidFill>
            <a:srgbClr val="F4F1D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9221" name="Picture 6" descr="twitter_bird_blue_itson.pn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067175" y="6524625"/>
            <a:ext cx="701675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5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8475663" y="6380163"/>
            <a:ext cx="620712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Box 8"/>
          <p:cNvSpPr txBox="1">
            <a:spLocks noChangeArrowheads="1"/>
          </p:cNvSpPr>
          <p:nvPr/>
        </p:nvSpPr>
        <p:spPr bwMode="auto">
          <a:xfrm>
            <a:off x="107950" y="6453188"/>
            <a:ext cx="1279525" cy="3048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rgbClr val="B1803D"/>
                </a:solidFill>
                <a:latin typeface="Myriad Pro" charset="0"/>
                <a:cs typeface="Myriad Pro" charset="0"/>
              </a:rPr>
              <a:t>www.itson.mx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5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notesSlide" Target="../notesSlides/notesSlide1.xml"/><Relationship Id="rId7" Type="http://schemas.openxmlformats.org/officeDocument/2006/relationships/package" Target="../embeddings/Microsoft_Excel_Worksheet1.xls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/>
          </p:cNvSpPr>
          <p:nvPr/>
        </p:nvSpPr>
        <p:spPr bwMode="auto">
          <a:xfrm>
            <a:off x="0" y="6357938"/>
            <a:ext cx="9144000" cy="504825"/>
          </a:xfrm>
          <a:prstGeom prst="rect">
            <a:avLst/>
          </a:prstGeom>
          <a:solidFill>
            <a:srgbClr val="F4F1D4"/>
          </a:solidFill>
          <a:ln w="9525" cap="flat" cmpd="sng">
            <a:noFill/>
            <a:prstDash val="solid"/>
            <a:round/>
            <a:headEnd/>
            <a:tailEnd/>
          </a:ln>
          <a:effectLst>
            <a:outerShdw dist="23000" dir="5400000" algn="ctr" rotWithShape="0">
              <a:srgbClr val="000000">
                <a:alpha val="34999"/>
              </a:srgbClr>
            </a:outerShdw>
          </a:effectLst>
        </p:spPr>
        <p:txBody>
          <a:bodyPr lIns="50798" tIns="50798" rIns="50798" bIns="50798" anchor="ctr"/>
          <a:lstStyle/>
          <a:p>
            <a:pPr>
              <a:defRPr/>
            </a:pPr>
            <a:endParaRPr lang="es-MX"/>
          </a:p>
        </p:txBody>
      </p:sp>
      <p:pic>
        <p:nvPicPr>
          <p:cNvPr id="18435" name="Picture 2" descr="twitter_bird_blue_itson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5588" y="6524625"/>
            <a:ext cx="703262" cy="180975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pic>
        <p:nvPicPr>
          <p:cNvPr id="18436" name="Picture 3" descr="image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475663" y="6378575"/>
            <a:ext cx="620712" cy="469900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sp>
        <p:nvSpPr>
          <p:cNvPr id="18437" name="Rectangle 4"/>
          <p:cNvSpPr>
            <a:spLocks/>
          </p:cNvSpPr>
          <p:nvPr/>
        </p:nvSpPr>
        <p:spPr bwMode="auto">
          <a:xfrm>
            <a:off x="107950" y="6453188"/>
            <a:ext cx="1279525" cy="315912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88896" tIns="50798" rIns="88896" bIns="50798"/>
          <a:lstStyle/>
          <a:p>
            <a:pPr defTabSz="912813"/>
            <a:r>
              <a:rPr lang="es-MX" sz="1300">
                <a:solidFill>
                  <a:srgbClr val="B1803D"/>
                </a:solidFill>
                <a:latin typeface="Helvetica" pitchFamily="34" charset="0"/>
                <a:cs typeface="Helvetica" pitchFamily="34" charset="0"/>
                <a:sym typeface="Helvetica" pitchFamily="34" charset="0"/>
              </a:rPr>
              <a:t>www.itson.mx</a:t>
            </a:r>
            <a:endParaRPr lang="es-MX"/>
          </a:p>
        </p:txBody>
      </p:sp>
      <p:graphicFrame>
        <p:nvGraphicFramePr>
          <p:cNvPr id="7" name="6 Tabla"/>
          <p:cNvGraphicFramePr>
            <a:graphicFrameLocks noGrp="1"/>
          </p:cNvGraphicFramePr>
          <p:nvPr/>
        </p:nvGraphicFramePr>
        <p:xfrm>
          <a:off x="617838" y="617838"/>
          <a:ext cx="7857824" cy="731520"/>
        </p:xfrm>
        <a:graphic>
          <a:graphicData uri="http://schemas.openxmlformats.org/drawingml/2006/table">
            <a:tbl>
              <a:tblPr/>
              <a:tblGrid>
                <a:gridCol w="7857824"/>
              </a:tblGrid>
              <a:tr h="642551">
                <a:tc>
                  <a:txBody>
                    <a:bodyPr/>
                    <a:lstStyle/>
                    <a:p>
                      <a:pPr algn="ctr" rt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Informe Trimestral </a:t>
                      </a:r>
                    </a:p>
                    <a:p>
                      <a:pPr algn="ctr" rt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Dirección </a:t>
                      </a:r>
                      <a:r>
                        <a:rPr lang="es-MX" sz="2400" b="0" kern="1200" dirty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de Recursos Financieros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cxnSp>
        <p:nvCxnSpPr>
          <p:cNvPr id="9" name="8 Conector recto"/>
          <p:cNvCxnSpPr/>
          <p:nvPr/>
        </p:nvCxnSpPr>
        <p:spPr>
          <a:xfrm>
            <a:off x="2137719" y="6158955"/>
            <a:ext cx="1198605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1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1194141"/>
              </p:ext>
            </p:extLst>
          </p:nvPr>
        </p:nvGraphicFramePr>
        <p:xfrm>
          <a:off x="350520" y="1645920"/>
          <a:ext cx="8612938" cy="4328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Hoja de cálculo" r:id="rId7" imgW="7886700" imgH="3352710" progId="Excel.Sheet.12">
                  <p:embed/>
                </p:oleObj>
              </mc:Choice>
              <mc:Fallback>
                <p:oleObj name="Hoja de cálculo" r:id="rId7" imgW="7886700" imgH="335271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50520" y="1645920"/>
                        <a:ext cx="8612938" cy="43281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/>
          </p:cNvSpPr>
          <p:nvPr/>
        </p:nvSpPr>
        <p:spPr bwMode="auto">
          <a:xfrm>
            <a:off x="0" y="6357938"/>
            <a:ext cx="9144000" cy="504825"/>
          </a:xfrm>
          <a:prstGeom prst="rect">
            <a:avLst/>
          </a:prstGeom>
          <a:solidFill>
            <a:srgbClr val="F4F1D4"/>
          </a:solidFill>
          <a:ln w="9525" cap="flat" cmpd="sng">
            <a:noFill/>
            <a:prstDash val="solid"/>
            <a:round/>
            <a:headEnd/>
            <a:tailEnd/>
          </a:ln>
          <a:effectLst>
            <a:outerShdw dist="23000" dir="5400000" algn="ctr" rotWithShape="0">
              <a:srgbClr val="000000">
                <a:alpha val="34999"/>
              </a:srgbClr>
            </a:outerShdw>
          </a:effectLst>
        </p:spPr>
        <p:txBody>
          <a:bodyPr lIns="50798" tIns="50798" rIns="50798" bIns="50798" anchor="ctr"/>
          <a:lstStyle/>
          <a:p>
            <a:pPr>
              <a:defRPr/>
            </a:pPr>
            <a:endParaRPr lang="es-MX"/>
          </a:p>
        </p:txBody>
      </p:sp>
      <p:pic>
        <p:nvPicPr>
          <p:cNvPr id="18435" name="Picture 2" descr="twitter_bird_blue_itson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5588" y="6524625"/>
            <a:ext cx="703262" cy="180975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pic>
        <p:nvPicPr>
          <p:cNvPr id="18436" name="Picture 3" descr="image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75663" y="6378575"/>
            <a:ext cx="620712" cy="469900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sp>
        <p:nvSpPr>
          <p:cNvPr id="18437" name="Rectangle 4"/>
          <p:cNvSpPr>
            <a:spLocks/>
          </p:cNvSpPr>
          <p:nvPr/>
        </p:nvSpPr>
        <p:spPr bwMode="auto">
          <a:xfrm>
            <a:off x="107950" y="6453188"/>
            <a:ext cx="1279525" cy="315912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88896" tIns="50798" rIns="88896" bIns="50798"/>
          <a:lstStyle/>
          <a:p>
            <a:pPr defTabSz="912813"/>
            <a:r>
              <a:rPr lang="es-MX" sz="1300">
                <a:solidFill>
                  <a:srgbClr val="B1803D"/>
                </a:solidFill>
                <a:latin typeface="Helvetica" pitchFamily="34" charset="0"/>
                <a:cs typeface="Helvetica" pitchFamily="34" charset="0"/>
                <a:sym typeface="Helvetica" pitchFamily="34" charset="0"/>
              </a:rPr>
              <a:t>www.itson.mx</a:t>
            </a:r>
            <a:endParaRPr lang="es-MX"/>
          </a:p>
        </p:txBody>
      </p:sp>
      <p:graphicFrame>
        <p:nvGraphicFramePr>
          <p:cNvPr id="7" name="6 Tabla"/>
          <p:cNvGraphicFramePr>
            <a:graphicFrameLocks noGrp="1"/>
          </p:cNvGraphicFramePr>
          <p:nvPr/>
        </p:nvGraphicFramePr>
        <p:xfrm>
          <a:off x="617838" y="617838"/>
          <a:ext cx="7857824" cy="731520"/>
        </p:xfrm>
        <a:graphic>
          <a:graphicData uri="http://schemas.openxmlformats.org/drawingml/2006/table">
            <a:tbl>
              <a:tblPr/>
              <a:tblGrid>
                <a:gridCol w="7857824"/>
              </a:tblGrid>
              <a:tr h="642551">
                <a:tc>
                  <a:txBody>
                    <a:bodyPr/>
                    <a:lstStyle/>
                    <a:p>
                      <a:pPr algn="ctr" rt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Informe Trimestral </a:t>
                      </a:r>
                    </a:p>
                    <a:p>
                      <a:pPr algn="ctr" rt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Dirección </a:t>
                      </a:r>
                      <a:r>
                        <a:rPr lang="es-MX" sz="2400" b="0" kern="1200" dirty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de Recursos Financieros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cxnSp>
        <p:nvCxnSpPr>
          <p:cNvPr id="9" name="8 Conector recto"/>
          <p:cNvCxnSpPr/>
          <p:nvPr/>
        </p:nvCxnSpPr>
        <p:spPr>
          <a:xfrm>
            <a:off x="2137719" y="6158955"/>
            <a:ext cx="1198605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4091821"/>
              </p:ext>
            </p:extLst>
          </p:nvPr>
        </p:nvGraphicFramePr>
        <p:xfrm>
          <a:off x="365759" y="1615439"/>
          <a:ext cx="8550417" cy="3459481"/>
        </p:xfrm>
        <a:graphic>
          <a:graphicData uri="http://schemas.openxmlformats.org/drawingml/2006/table">
            <a:tbl>
              <a:tblPr/>
              <a:tblGrid>
                <a:gridCol w="2178033"/>
                <a:gridCol w="2174593"/>
                <a:gridCol w="825795"/>
                <a:gridCol w="894611"/>
                <a:gridCol w="825795"/>
                <a:gridCol w="825795"/>
                <a:gridCol w="825795"/>
              </a:tblGrid>
              <a:tr h="342523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 dirty="0">
                          <a:solidFill>
                            <a:srgbClr val="482400"/>
                          </a:solidFill>
                          <a:effectLst/>
                          <a:latin typeface="Calibri"/>
                        </a:rPr>
                        <a:t>Tablero de seguimiento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8B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34252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482400"/>
                          </a:solidFill>
                          <a:effectLst/>
                          <a:latin typeface="Calibri"/>
                        </a:rPr>
                        <a:t>Objetivos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8BB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482400"/>
                          </a:solidFill>
                          <a:effectLst/>
                          <a:latin typeface="Calibri"/>
                        </a:rPr>
                        <a:t>Indicadores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8B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EDE8BB"/>
                          </a:solidFill>
                          <a:effectLst/>
                          <a:latin typeface="Calibri"/>
                        </a:rPr>
                        <a:t>Metas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1803D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482400"/>
                          </a:solidFill>
                          <a:effectLst/>
                          <a:latin typeface="Calibri"/>
                        </a:rPr>
                        <a:t>4to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8BB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482400"/>
                          </a:solidFill>
                          <a:effectLst/>
                          <a:latin typeface="Calibri"/>
                        </a:rPr>
                        <a:t>Semaforización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8B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342523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EDE8BB"/>
                          </a:solidFill>
                          <a:effectLst/>
                          <a:latin typeface="Calibri"/>
                        </a:rPr>
                        <a:t>2016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1803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Verde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Amarillo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Rojo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26733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Apoyar al crecimiento profesional e integral del personal para incrementar el nivel de respuesta y de satisfacción de los usuarios.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de competencias cubiertas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100.00%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DC92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&gt;=90%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&lt;90%&gt;=80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&lt;80%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4578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de satisfacción del cliente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98.66%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DC92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&gt;=90%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&lt;90%&gt;=80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&lt;80%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286307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/>
          </p:cNvSpPr>
          <p:nvPr/>
        </p:nvSpPr>
        <p:spPr bwMode="auto">
          <a:xfrm>
            <a:off x="0" y="6357938"/>
            <a:ext cx="9144000" cy="504825"/>
          </a:xfrm>
          <a:prstGeom prst="rect">
            <a:avLst/>
          </a:prstGeom>
          <a:solidFill>
            <a:srgbClr val="F4F1D4"/>
          </a:solidFill>
          <a:ln w="9525" cap="flat" cmpd="sng">
            <a:noFill/>
            <a:prstDash val="solid"/>
            <a:round/>
            <a:headEnd/>
            <a:tailEnd/>
          </a:ln>
          <a:effectLst>
            <a:outerShdw dist="23000" dir="5400000" algn="ctr" rotWithShape="0">
              <a:srgbClr val="000000">
                <a:alpha val="34999"/>
              </a:srgbClr>
            </a:outerShdw>
          </a:effectLst>
        </p:spPr>
        <p:txBody>
          <a:bodyPr lIns="50798" tIns="50798" rIns="50798" bIns="50798" anchor="ctr"/>
          <a:lstStyle/>
          <a:p>
            <a:pPr>
              <a:defRPr/>
            </a:pPr>
            <a:endParaRPr lang="es-MX"/>
          </a:p>
        </p:txBody>
      </p:sp>
      <p:pic>
        <p:nvPicPr>
          <p:cNvPr id="18435" name="Picture 2" descr="twitter_bird_blue_itson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5588" y="6524625"/>
            <a:ext cx="703262" cy="180975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pic>
        <p:nvPicPr>
          <p:cNvPr id="18436" name="Picture 3" descr="image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75663" y="6378575"/>
            <a:ext cx="620712" cy="469900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sp>
        <p:nvSpPr>
          <p:cNvPr id="18437" name="Rectangle 4"/>
          <p:cNvSpPr>
            <a:spLocks/>
          </p:cNvSpPr>
          <p:nvPr/>
        </p:nvSpPr>
        <p:spPr bwMode="auto">
          <a:xfrm>
            <a:off x="107950" y="6453188"/>
            <a:ext cx="1279525" cy="315912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88896" tIns="50798" rIns="88896" bIns="50798"/>
          <a:lstStyle/>
          <a:p>
            <a:pPr defTabSz="912813"/>
            <a:r>
              <a:rPr lang="es-MX" sz="1300">
                <a:solidFill>
                  <a:srgbClr val="B1803D"/>
                </a:solidFill>
                <a:latin typeface="Helvetica" pitchFamily="34" charset="0"/>
                <a:cs typeface="Helvetica" pitchFamily="34" charset="0"/>
                <a:sym typeface="Helvetica" pitchFamily="34" charset="0"/>
              </a:rPr>
              <a:t>www.itson.mx</a:t>
            </a:r>
            <a:endParaRPr lang="es-MX"/>
          </a:p>
        </p:txBody>
      </p:sp>
      <p:graphicFrame>
        <p:nvGraphicFramePr>
          <p:cNvPr id="7" name="6 Tabla"/>
          <p:cNvGraphicFramePr>
            <a:graphicFrameLocks noGrp="1"/>
          </p:cNvGraphicFramePr>
          <p:nvPr/>
        </p:nvGraphicFramePr>
        <p:xfrm>
          <a:off x="617838" y="617838"/>
          <a:ext cx="7857824" cy="731520"/>
        </p:xfrm>
        <a:graphic>
          <a:graphicData uri="http://schemas.openxmlformats.org/drawingml/2006/table">
            <a:tbl>
              <a:tblPr/>
              <a:tblGrid>
                <a:gridCol w="7857824"/>
              </a:tblGrid>
              <a:tr h="642551">
                <a:tc>
                  <a:txBody>
                    <a:bodyPr/>
                    <a:lstStyle/>
                    <a:p>
                      <a:pPr algn="ctr" rt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Informe Trimestral </a:t>
                      </a:r>
                    </a:p>
                    <a:p>
                      <a:pPr algn="ctr" rt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Dirección </a:t>
                      </a:r>
                      <a:r>
                        <a:rPr lang="es-MX" sz="2400" b="0" kern="1200" dirty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de Recursos Financieros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cxnSp>
        <p:nvCxnSpPr>
          <p:cNvPr id="9" name="8 Conector recto"/>
          <p:cNvCxnSpPr/>
          <p:nvPr/>
        </p:nvCxnSpPr>
        <p:spPr>
          <a:xfrm>
            <a:off x="2137719" y="6158955"/>
            <a:ext cx="1198605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973544"/>
              </p:ext>
            </p:extLst>
          </p:nvPr>
        </p:nvGraphicFramePr>
        <p:xfrm>
          <a:off x="473868" y="1573371"/>
          <a:ext cx="8312151" cy="4585583"/>
        </p:xfrm>
        <a:graphic>
          <a:graphicData uri="http://schemas.openxmlformats.org/drawingml/2006/table">
            <a:tbl>
              <a:tblPr/>
              <a:tblGrid>
                <a:gridCol w="2100436"/>
                <a:gridCol w="2097117"/>
                <a:gridCol w="862738"/>
                <a:gridCol w="862738"/>
                <a:gridCol w="796374"/>
                <a:gridCol w="796374"/>
                <a:gridCol w="796374"/>
              </a:tblGrid>
              <a:tr h="269741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482400"/>
                          </a:solidFill>
                          <a:effectLst/>
                          <a:latin typeface="Calibri"/>
                        </a:rPr>
                        <a:t>Tablero de seguimiento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8B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26974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482400"/>
                          </a:solidFill>
                          <a:effectLst/>
                          <a:latin typeface="Calibri"/>
                        </a:rPr>
                        <a:t>Objetivos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8BB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482400"/>
                          </a:solidFill>
                          <a:effectLst/>
                          <a:latin typeface="Calibri"/>
                        </a:rPr>
                        <a:t>Indicadores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8B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EDE8BB"/>
                          </a:solidFill>
                          <a:effectLst/>
                          <a:latin typeface="Calibri"/>
                        </a:rPr>
                        <a:t>Metas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1803D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482400"/>
                          </a:solidFill>
                          <a:effectLst/>
                          <a:latin typeface="Calibri"/>
                        </a:rPr>
                        <a:t>4to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8BB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482400"/>
                          </a:solidFill>
                          <a:effectLst/>
                          <a:latin typeface="Calibri"/>
                        </a:rPr>
                        <a:t>Semaforización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8B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269741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EDE8BB"/>
                          </a:solidFill>
                          <a:effectLst/>
                          <a:latin typeface="Calibri"/>
                        </a:rPr>
                        <a:t>2016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1803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Verde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Amarillo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Rojo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539480"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Mantener la solidez financiera necesaria para soportar la operación y alcanzar los objetivos del Instituto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de remanente (ingreso - gasto) del ITSON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&gt;= 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2.82%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DC92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&lt;0%  &gt;= -10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 -10%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3948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de avance de la recaudación de Ingresos propios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&gt;=85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122.66%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DC92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&gt;=85%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&lt;85%  &gt;=75%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 75%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3948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% de avance de la recaudación de subsidios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96.59%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= 100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&lt;100%  &gt;= 90%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 90%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3948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% de avance de la recaudación de fuentes extraordinarias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97.92%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= 100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&lt;100%  &gt;= 90%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 90%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3948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de remanente (ingreso - gasto) de Entidades Auxiliares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8.47%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&lt;8%&gt;=5%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 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3948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de participación de fuentes extraordinarias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&gt;=15%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16.84%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&gt;=15%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&lt;15%&gt;=10%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 10%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3948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de participación de entidades auxiliares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8.50%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&lt;8%&gt;=5%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 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286307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/>
          </p:cNvSpPr>
          <p:nvPr/>
        </p:nvSpPr>
        <p:spPr bwMode="auto">
          <a:xfrm>
            <a:off x="0" y="6357938"/>
            <a:ext cx="9144000" cy="504825"/>
          </a:xfrm>
          <a:prstGeom prst="rect">
            <a:avLst/>
          </a:prstGeom>
          <a:solidFill>
            <a:srgbClr val="F4F1D4"/>
          </a:solidFill>
          <a:ln w="9525" cap="flat" cmpd="sng">
            <a:noFill/>
            <a:prstDash val="solid"/>
            <a:round/>
            <a:headEnd/>
            <a:tailEnd/>
          </a:ln>
          <a:effectLst>
            <a:outerShdw dist="23000" dir="5400000" algn="ctr" rotWithShape="0">
              <a:srgbClr val="000000">
                <a:alpha val="34999"/>
              </a:srgbClr>
            </a:outerShdw>
          </a:effectLst>
        </p:spPr>
        <p:txBody>
          <a:bodyPr lIns="50798" tIns="50798" rIns="50798" bIns="50798" anchor="ctr"/>
          <a:lstStyle/>
          <a:p>
            <a:pPr>
              <a:defRPr/>
            </a:pPr>
            <a:endParaRPr lang="es-MX"/>
          </a:p>
        </p:txBody>
      </p:sp>
      <p:pic>
        <p:nvPicPr>
          <p:cNvPr id="18435" name="Picture 2" descr="twitter_bird_blue_itson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5588" y="6524625"/>
            <a:ext cx="703262" cy="180975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pic>
        <p:nvPicPr>
          <p:cNvPr id="18436" name="Picture 3" descr="image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75663" y="6378575"/>
            <a:ext cx="620712" cy="469900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sp>
        <p:nvSpPr>
          <p:cNvPr id="18437" name="Rectangle 4"/>
          <p:cNvSpPr>
            <a:spLocks/>
          </p:cNvSpPr>
          <p:nvPr/>
        </p:nvSpPr>
        <p:spPr bwMode="auto">
          <a:xfrm>
            <a:off x="107950" y="6453188"/>
            <a:ext cx="1279525" cy="315912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88896" tIns="50798" rIns="88896" bIns="50798"/>
          <a:lstStyle/>
          <a:p>
            <a:pPr defTabSz="912813"/>
            <a:r>
              <a:rPr lang="es-MX" sz="1300">
                <a:solidFill>
                  <a:srgbClr val="B1803D"/>
                </a:solidFill>
                <a:latin typeface="Helvetica" pitchFamily="34" charset="0"/>
                <a:cs typeface="Helvetica" pitchFamily="34" charset="0"/>
                <a:sym typeface="Helvetica" pitchFamily="34" charset="0"/>
              </a:rPr>
              <a:t>www.itson.mx</a:t>
            </a:r>
            <a:endParaRPr lang="es-MX"/>
          </a:p>
        </p:txBody>
      </p:sp>
      <p:graphicFrame>
        <p:nvGraphicFramePr>
          <p:cNvPr id="7" name="6 Tabla"/>
          <p:cNvGraphicFramePr>
            <a:graphicFrameLocks noGrp="1"/>
          </p:cNvGraphicFramePr>
          <p:nvPr/>
        </p:nvGraphicFramePr>
        <p:xfrm>
          <a:off x="679621" y="617838"/>
          <a:ext cx="7796041" cy="731520"/>
        </p:xfrm>
        <a:graphic>
          <a:graphicData uri="http://schemas.openxmlformats.org/drawingml/2006/table">
            <a:tbl>
              <a:tblPr/>
              <a:tblGrid>
                <a:gridCol w="7796041"/>
              </a:tblGrid>
              <a:tr h="642551">
                <a:tc>
                  <a:txBody>
                    <a:bodyPr/>
                    <a:lstStyle/>
                    <a:p>
                      <a:pPr marL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Informe Trimestral </a:t>
                      </a:r>
                    </a:p>
                    <a:p>
                      <a:pPr marL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Dirección </a:t>
                      </a:r>
                      <a:r>
                        <a:rPr lang="es-MX" sz="2400" b="0" kern="1200" dirty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de Recursos Financieros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cxnSp>
        <p:nvCxnSpPr>
          <p:cNvPr id="9" name="8 Conector recto"/>
          <p:cNvCxnSpPr/>
          <p:nvPr/>
        </p:nvCxnSpPr>
        <p:spPr>
          <a:xfrm>
            <a:off x="2063577" y="6208383"/>
            <a:ext cx="1198605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3977189"/>
              </p:ext>
            </p:extLst>
          </p:nvPr>
        </p:nvGraphicFramePr>
        <p:xfrm>
          <a:off x="493316" y="2163918"/>
          <a:ext cx="8157368" cy="2499521"/>
        </p:xfrm>
        <a:graphic>
          <a:graphicData uri="http://schemas.openxmlformats.org/drawingml/2006/table">
            <a:tbl>
              <a:tblPr/>
              <a:tblGrid>
                <a:gridCol w="2077913"/>
                <a:gridCol w="2074631"/>
                <a:gridCol w="886260"/>
                <a:gridCol w="755062"/>
                <a:gridCol w="787834"/>
                <a:gridCol w="787834"/>
                <a:gridCol w="787834"/>
              </a:tblGrid>
              <a:tr h="416587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 dirty="0">
                          <a:solidFill>
                            <a:srgbClr val="482400"/>
                          </a:solidFill>
                          <a:effectLst/>
                          <a:latin typeface="Calibri"/>
                        </a:rPr>
                        <a:t>Tablero de seguimiento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8B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41658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482400"/>
                          </a:solidFill>
                          <a:effectLst/>
                          <a:latin typeface="Calibri"/>
                        </a:rPr>
                        <a:t>Objetivos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8BB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482400"/>
                          </a:solidFill>
                          <a:effectLst/>
                          <a:latin typeface="Calibri"/>
                        </a:rPr>
                        <a:t>Indicadores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8B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EDE8BB"/>
                          </a:solidFill>
                          <a:effectLst/>
                          <a:latin typeface="Calibri"/>
                        </a:rPr>
                        <a:t>Metas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1803D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482400"/>
                          </a:solidFill>
                          <a:effectLst/>
                          <a:latin typeface="Calibri"/>
                        </a:rPr>
                        <a:t>4to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8BB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482400"/>
                          </a:solidFill>
                          <a:effectLst/>
                          <a:latin typeface="Calibri"/>
                        </a:rPr>
                        <a:t>Semaforización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8B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416587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EDE8BB"/>
                          </a:solidFill>
                          <a:effectLst/>
                          <a:latin typeface="Calibri"/>
                        </a:rPr>
                        <a:t>2016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1803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Verde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Amarillo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Rojo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249760"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Optimizar las inversiones disponibles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Promedio de rendimiento de inversiones superior a CETES  a 28  días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 Cetes Trimestral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92.69%</a:t>
                      </a:r>
                      <a:endParaRPr lang="es-MX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 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&lt;100%&gt;=95%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&lt;95%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ITSON 2011 con Twitter.potx</Template>
  <TotalTime>4673</TotalTime>
  <Words>352</Words>
  <Application>Microsoft Office PowerPoint</Application>
  <PresentationFormat>Presentación en pantalla (4:3)</PresentationFormat>
  <Paragraphs>105</Paragraphs>
  <Slides>4</Slides>
  <Notes>4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6" baseType="lpstr">
      <vt:lpstr>Tema de Office</vt:lpstr>
      <vt:lpstr>Hoja de cálculo</vt:lpstr>
      <vt:lpstr>Presentación de PowerPoint</vt:lpstr>
      <vt:lpstr>Presentación de PowerPoint</vt:lpstr>
      <vt:lpstr>Presentación de PowerPoint</vt:lpstr>
      <vt:lpstr>Presentación de PowerPoint</vt:lpstr>
    </vt:vector>
  </TitlesOfParts>
  <Company>ITSON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Ernesto Flores</dc:creator>
  <cp:lastModifiedBy>Iveth Araceli Arreola Garcia</cp:lastModifiedBy>
  <cp:revision>371</cp:revision>
  <cp:lastPrinted>2012-10-12T00:24:42Z</cp:lastPrinted>
  <dcterms:created xsi:type="dcterms:W3CDTF">2011-06-10T17:46:38Z</dcterms:created>
  <dcterms:modified xsi:type="dcterms:W3CDTF">2017-01-23T20:12:53Z</dcterms:modified>
</cp:coreProperties>
</file>