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346" r:id="rId2"/>
    <p:sldId id="374" r:id="rId3"/>
    <p:sldId id="375" r:id="rId4"/>
    <p:sldId id="376" r:id="rId5"/>
    <p:sldId id="377" r:id="rId6"/>
    <p:sldId id="378" r:id="rId7"/>
    <p:sldId id="348" r:id="rId8"/>
    <p:sldId id="356" r:id="rId9"/>
    <p:sldId id="357" r:id="rId10"/>
    <p:sldId id="358" r:id="rId11"/>
    <p:sldId id="359" r:id="rId12"/>
    <p:sldId id="364" r:id="rId13"/>
    <p:sldId id="365" r:id="rId14"/>
    <p:sldId id="360" r:id="rId15"/>
    <p:sldId id="361" r:id="rId16"/>
    <p:sldId id="362" r:id="rId17"/>
    <p:sldId id="363" r:id="rId18"/>
    <p:sldId id="366" r:id="rId19"/>
    <p:sldId id="367" r:id="rId20"/>
    <p:sldId id="349" r:id="rId21"/>
    <p:sldId id="351" r:id="rId22"/>
    <p:sldId id="341" r:id="rId23"/>
    <p:sldId id="354" r:id="rId24"/>
    <p:sldId id="370" r:id="rId25"/>
    <p:sldId id="371" r:id="rId26"/>
    <p:sldId id="372" r:id="rId27"/>
    <p:sldId id="373" r:id="rId28"/>
    <p:sldId id="350" r:id="rId29"/>
    <p:sldId id="355" r:id="rId30"/>
    <p:sldId id="352" r:id="rId31"/>
    <p:sldId id="369" r:id="rId32"/>
  </p:sldIdLst>
  <p:sldSz cx="9144000" cy="6858000" type="screen4x3"/>
  <p:notesSz cx="7077075" cy="938212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B1803D"/>
    <a:srgbClr val="482400"/>
    <a:srgbClr val="E0CE86"/>
    <a:srgbClr val="EDE8BB"/>
    <a:srgbClr val="FFFF99"/>
    <a:srgbClr val="FFCC99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139" autoAdjust="0"/>
  </p:normalViewPr>
  <p:slideViewPr>
    <p:cSldViewPr snapToGrid="0" snapToObjects="1">
      <p:cViewPr>
        <p:scale>
          <a:sx n="100" d="100"/>
          <a:sy n="100" d="100"/>
        </p:scale>
        <p:origin x="-516" y="12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9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6705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t" anchorCtr="0" compatLnSpc="1">
            <a:prstTxWarp prst="textNoShape">
              <a:avLst/>
            </a:prstTxWarp>
          </a:bodyPr>
          <a:lstStyle>
            <a:lvl1pPr defTabSz="469900">
              <a:defRPr sz="1200">
                <a:latin typeface="Calibri" pitchFamily="34" charset="0"/>
              </a:defRPr>
            </a:lvl1pPr>
          </a:lstStyle>
          <a:p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4008438" y="0"/>
            <a:ext cx="306705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t" anchorCtr="0" compatLnSpc="1">
            <a:prstTxWarp prst="textNoShape">
              <a:avLst/>
            </a:prstTxWarp>
          </a:bodyPr>
          <a:lstStyle>
            <a:lvl1pPr algn="r" defTabSz="469900">
              <a:defRPr sz="1200">
                <a:latin typeface="Calibri" pitchFamily="34" charset="0"/>
              </a:defRPr>
            </a:lvl1pPr>
          </a:lstStyle>
          <a:p>
            <a:fld id="{A2A8962D-6870-457F-BC72-BD04494A3A20}" type="datetimeFigureOut">
              <a:rPr lang="en-US"/>
              <a:pPr/>
              <a:t>1/25/2017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910638"/>
            <a:ext cx="306705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b" anchorCtr="0" compatLnSpc="1">
            <a:prstTxWarp prst="textNoShape">
              <a:avLst/>
            </a:prstTxWarp>
          </a:bodyPr>
          <a:lstStyle>
            <a:lvl1pPr defTabSz="469900">
              <a:defRPr sz="1200">
                <a:latin typeface="Calibri" pitchFamily="34" charset="0"/>
              </a:defRPr>
            </a:lvl1pPr>
          </a:lstStyle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4008438" y="8910638"/>
            <a:ext cx="306705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b" anchorCtr="0" compatLnSpc="1">
            <a:prstTxWarp prst="textNoShape">
              <a:avLst/>
            </a:prstTxWarp>
          </a:bodyPr>
          <a:lstStyle>
            <a:lvl1pPr algn="r" defTabSz="469900">
              <a:defRPr sz="1200">
                <a:latin typeface="Calibri" pitchFamily="34" charset="0"/>
              </a:defRPr>
            </a:lvl1pPr>
          </a:lstStyle>
          <a:p>
            <a:fld id="{9F239A05-746F-4598-89A7-B72D7DAE8A8C}" type="slidenum">
              <a:rPr lang="es-ES_tradnl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99488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6705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t" anchorCtr="0" compatLnSpc="1">
            <a:prstTxWarp prst="textNoShape">
              <a:avLst/>
            </a:prstTxWarp>
          </a:bodyPr>
          <a:lstStyle>
            <a:lvl1pPr defTabSz="469900">
              <a:defRPr sz="1200"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4008438" y="0"/>
            <a:ext cx="306705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t" anchorCtr="0" compatLnSpc="1">
            <a:prstTxWarp prst="textNoShape">
              <a:avLst/>
            </a:prstTxWarp>
          </a:bodyPr>
          <a:lstStyle>
            <a:lvl1pPr algn="r" defTabSz="469900">
              <a:defRPr sz="1200">
                <a:latin typeface="Calibri" pitchFamily="34" charset="0"/>
              </a:defRPr>
            </a:lvl1pPr>
          </a:lstStyle>
          <a:p>
            <a:fld id="{369B766F-1E0E-4417-9245-BE0FF898DEB0}" type="datetimeFigureOut">
              <a:rPr lang="en-US"/>
              <a:pPr/>
              <a:t>1/25/2017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2213" y="703263"/>
            <a:ext cx="4692650" cy="3519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8025" y="4456113"/>
            <a:ext cx="5661025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 smtClean="0"/>
              <a:t>Click to edit Master text styles</a:t>
            </a:r>
          </a:p>
          <a:p>
            <a:pPr lvl="1"/>
            <a:r>
              <a:rPr lang="es-ES_tradnl" noProof="0" smtClean="0"/>
              <a:t>Second level</a:t>
            </a:r>
          </a:p>
          <a:p>
            <a:pPr lvl="2"/>
            <a:r>
              <a:rPr lang="es-ES_tradnl" noProof="0" smtClean="0"/>
              <a:t>Third level</a:t>
            </a:r>
          </a:p>
          <a:p>
            <a:pPr lvl="3"/>
            <a:r>
              <a:rPr lang="es-ES_tradnl" noProof="0" smtClean="0"/>
              <a:t>Fourth level</a:t>
            </a:r>
          </a:p>
          <a:p>
            <a:pPr lvl="4"/>
            <a:r>
              <a:rPr lang="es-ES_tradnl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910638"/>
            <a:ext cx="306705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b" anchorCtr="0" compatLnSpc="1">
            <a:prstTxWarp prst="textNoShape">
              <a:avLst/>
            </a:prstTxWarp>
          </a:bodyPr>
          <a:lstStyle>
            <a:lvl1pPr defTabSz="469900">
              <a:defRPr sz="1200">
                <a:latin typeface="Calibri" pitchFamily="34" charset="0"/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4008438" y="8910638"/>
            <a:ext cx="306705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046" tIns="47023" rIns="94046" bIns="47023" numCol="1" anchor="b" anchorCtr="0" compatLnSpc="1">
            <a:prstTxWarp prst="textNoShape">
              <a:avLst/>
            </a:prstTxWarp>
          </a:bodyPr>
          <a:lstStyle>
            <a:lvl1pPr algn="r" defTabSz="469900">
              <a:defRPr sz="1200">
                <a:latin typeface="Calibri" pitchFamily="34" charset="0"/>
              </a:defRPr>
            </a:lvl1pPr>
          </a:lstStyle>
          <a:p>
            <a:fld id="{39FBDA3A-C1D1-4A5E-8439-C7627B5EA6C7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776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Picture 6" descr="twitter_bird_blue_its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  <p:sp>
        <p:nvSpPr>
          <p:cNvPr id="8" name="Rectangle 3"/>
          <p:cNvSpPr/>
          <p:nvPr/>
        </p:nvSpPr>
        <p:spPr>
          <a:xfrm>
            <a:off x="179388" y="1557338"/>
            <a:ext cx="8785225" cy="467995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4"/>
          <p:cNvSpPr/>
          <p:nvPr/>
        </p:nvSpPr>
        <p:spPr>
          <a:xfrm flipV="1">
            <a:off x="0" y="1304925"/>
            <a:ext cx="9144000" cy="107950"/>
          </a:xfrm>
          <a:prstGeom prst="rect">
            <a:avLst/>
          </a:prstGeom>
          <a:solidFill>
            <a:srgbClr val="5EA3C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496944" cy="998984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B1803D"/>
                </a:solidFill>
                <a:latin typeface="Georgia"/>
                <a:cs typeface="Georgia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392488"/>
          </a:xfrm>
        </p:spPr>
        <p:txBody>
          <a:bodyPr>
            <a:normAutofit/>
          </a:bodyPr>
          <a:lstStyle>
            <a:lvl1pPr marL="182563" indent="-182563"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1pPr>
            <a:lvl2pPr marL="444500" indent="-261938"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2pPr>
            <a:lvl3pPr marL="628650" indent="-184150"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3pPr>
            <a:lvl4pPr marL="811213" indent="-182563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4pPr>
            <a:lvl5pPr marL="982663" indent="-171450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5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1628800"/>
            <a:ext cx="7772400" cy="3456384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>
                    <a:lumMod val="75000"/>
                    <a:lumOff val="25000"/>
                  </a:schemeClr>
                </a:solidFill>
                <a:latin typeface="Trebuchet MS"/>
                <a:cs typeface="Trebuchet MS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EC1DC3-B064-4758-8E71-B2BAF55A08D8}" type="datetimeFigureOut">
              <a:rPr lang="en-US"/>
              <a:pPr>
                <a:defRPr/>
              </a:pPr>
              <a:t>1/25/2017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29007DE-ECA4-4BA2-BC29-60ECC139C097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CB7C6F0-F5A7-4161-922B-C218B010488B}" type="datetimeFigureOut">
              <a:rPr lang="en-US"/>
              <a:pPr>
                <a:defRPr/>
              </a:pPr>
              <a:t>1/25/2017</a:t>
            </a:fld>
            <a:endParaRPr lang="en-U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B724611-A3F4-4EE5-ADAC-544973D8B9E2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4" name="Picture 6" descr="twitter_bird_blue_its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  <p:sp>
        <p:nvSpPr>
          <p:cNvPr id="7" name="Rectangle 2"/>
          <p:cNvSpPr/>
          <p:nvPr/>
        </p:nvSpPr>
        <p:spPr>
          <a:xfrm flipV="1">
            <a:off x="0" y="1304925"/>
            <a:ext cx="9144000" cy="107950"/>
          </a:xfrm>
          <a:prstGeom prst="rect">
            <a:avLst/>
          </a:prstGeom>
          <a:solidFill>
            <a:srgbClr val="5EA3C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3"/>
          <p:cNvSpPr/>
          <p:nvPr/>
        </p:nvSpPr>
        <p:spPr>
          <a:xfrm>
            <a:off x="179388" y="1557338"/>
            <a:ext cx="8785225" cy="467995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008112"/>
          </a:xfrm>
        </p:spPr>
        <p:txBody>
          <a:bodyPr>
            <a:noAutofit/>
          </a:bodyPr>
          <a:lstStyle>
            <a:lvl1pPr algn="l">
              <a:defRPr sz="2800" b="0">
                <a:solidFill>
                  <a:srgbClr val="B1803D"/>
                </a:solidFill>
                <a:latin typeface="Georgia"/>
                <a:cs typeface="Georgia"/>
              </a:defRPr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D446A1F-8A1E-4295-8F98-D019889ACE6E}" type="datetimeFigureOut">
              <a:rPr lang="en-US"/>
              <a:pPr>
                <a:defRPr/>
              </a:pPr>
              <a:t>1/25/2017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523B141-07EA-4716-8A90-400CB39A96D6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_tradnl" noProof="0" dirty="0" err="1" smtClean="0"/>
              <a:t>Drag</a:t>
            </a:r>
            <a:r>
              <a:rPr lang="es-ES_tradnl" noProof="0" dirty="0" smtClean="0"/>
              <a:t> </a:t>
            </a:r>
            <a:r>
              <a:rPr lang="es-ES_tradnl" noProof="0" dirty="0" err="1" smtClean="0"/>
              <a:t>picture</a:t>
            </a:r>
            <a:r>
              <a:rPr lang="es-ES_tradnl" noProof="0" dirty="0" smtClean="0"/>
              <a:t> to </a:t>
            </a:r>
            <a:r>
              <a:rPr lang="es-ES_tradnl" noProof="0" dirty="0" err="1" smtClean="0"/>
              <a:t>placeholder</a:t>
            </a:r>
            <a:r>
              <a:rPr lang="es-ES_tradnl" noProof="0" dirty="0" smtClean="0"/>
              <a:t> </a:t>
            </a:r>
            <a:r>
              <a:rPr lang="es-ES_tradnl" noProof="0" dirty="0" err="1" smtClean="0"/>
              <a:t>or</a:t>
            </a:r>
            <a:r>
              <a:rPr lang="es-ES_tradnl" noProof="0" dirty="0" smtClean="0"/>
              <a:t> </a:t>
            </a:r>
            <a:r>
              <a:rPr lang="es-ES_tradnl" noProof="0" dirty="0" err="1" smtClean="0"/>
              <a:t>click</a:t>
            </a:r>
            <a:r>
              <a:rPr lang="es-ES_tradnl" noProof="0" dirty="0" smtClean="0"/>
              <a:t> </a:t>
            </a:r>
            <a:r>
              <a:rPr lang="es-ES_tradnl" noProof="0" dirty="0" err="1" smtClean="0"/>
              <a:t>icon</a:t>
            </a:r>
            <a:r>
              <a:rPr lang="es-ES_tradnl" noProof="0" dirty="0" smtClean="0"/>
              <a:t> to </a:t>
            </a:r>
            <a:r>
              <a:rPr lang="es-ES_tradnl" noProof="0" dirty="0" err="1" smtClean="0"/>
              <a:t>add</a:t>
            </a:r>
            <a:endParaRPr lang="es-MX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E1DCF8-FB07-41A2-A95A-CE6A149BC1C0}" type="datetimeFigureOut">
              <a:rPr lang="en-US"/>
              <a:pPr>
                <a:defRPr/>
              </a:pPr>
              <a:t>1/25/2017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B6A6310-06F7-4AA6-B1E5-70A0AAB477E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457F638-231D-49F5-BE43-3E9AFC8851E3}" type="datetimeFigureOut">
              <a:rPr lang="en-US"/>
              <a:pPr>
                <a:defRPr/>
              </a:pPr>
              <a:t>1/25/2017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0EC89AA-8D8D-4E6D-9399-76F2F04095D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BD48213-4D29-49AF-80E2-608DC2EF5A11}" type="datetimeFigureOut">
              <a:rPr lang="en-US"/>
              <a:pPr>
                <a:defRPr/>
              </a:pPr>
              <a:t>1/25/2017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B73126C-B251-4E42-9138-AC29F8194ED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MX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smtClean="0"/>
          </a:p>
        </p:txBody>
      </p:sp>
      <p:sp>
        <p:nvSpPr>
          <p:cNvPr id="8" name="Rectangle 7"/>
          <p:cNvSpPr/>
          <p:nvPr/>
        </p:nvSpPr>
        <p:spPr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29" name="Picture 6" descr="twitter_bird_blue_itson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067175" y="6524625"/>
            <a:ext cx="7016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5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475663" y="6380163"/>
            <a:ext cx="620712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Box 8"/>
          <p:cNvSpPr txBox="1">
            <a:spLocks noChangeArrowheads="1"/>
          </p:cNvSpPr>
          <p:nvPr/>
        </p:nvSpPr>
        <p:spPr bwMode="auto">
          <a:xfrm>
            <a:off x="107950" y="6453188"/>
            <a:ext cx="1279525" cy="304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B1803D"/>
                </a:solidFill>
                <a:latin typeface="Myriad Pro" charset="0"/>
                <a:cs typeface="Myriad Pro" charset="0"/>
              </a:rPr>
              <a:t>www.itson.mx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9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MS PGothic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3.xls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4.xls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5.xls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6.xls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7.xls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8.xls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9.xls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10.xls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4.emf"/><Relationship Id="rId5" Type="http://schemas.openxmlformats.org/officeDocument/2006/relationships/oleObject" Target="../embeddings/Microsoft_Excel_97-2003_Worksheet11.xls"/><Relationship Id="rId4" Type="http://schemas.openxmlformats.org/officeDocument/2006/relationships/oleObject" Target="../embeddings/oleObject1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5.emf"/><Relationship Id="rId5" Type="http://schemas.openxmlformats.org/officeDocument/2006/relationships/oleObject" Target="../embeddings/Microsoft_Excel_97-2003_Worksheet12.xls"/><Relationship Id="rId4" Type="http://schemas.openxmlformats.org/officeDocument/2006/relationships/oleObject" Target="../embeddings/oleObject1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1.xls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2.xls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3315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3316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sp>
        <p:nvSpPr>
          <p:cNvPr id="13317" name="1 Título"/>
          <p:cNvSpPr>
            <a:spLocks noGrp="1"/>
          </p:cNvSpPr>
          <p:nvPr>
            <p:ph type="title"/>
          </p:nvPr>
        </p:nvSpPr>
        <p:spPr>
          <a:xfrm>
            <a:off x="323850" y="198438"/>
            <a:ext cx="8496300" cy="998537"/>
          </a:xfrm>
        </p:spPr>
        <p:txBody>
          <a:bodyPr/>
          <a:lstStyle/>
          <a:p>
            <a:pPr algn="ctr"/>
            <a:r>
              <a:rPr lang="es-MX" b="1" dirty="0" smtClean="0">
                <a:latin typeface="Georgia" pitchFamily="18" charset="0"/>
                <a:ea typeface="MS PGothic"/>
                <a:cs typeface="MS PGothic"/>
              </a:rPr>
              <a:t>Vicerrectoría Administrativa</a:t>
            </a:r>
          </a:p>
        </p:txBody>
      </p:sp>
      <p:sp>
        <p:nvSpPr>
          <p:cNvPr id="13318" name="1 Título"/>
          <p:cNvSpPr txBox="1">
            <a:spLocks/>
          </p:cNvSpPr>
          <p:nvPr/>
        </p:nvSpPr>
        <p:spPr bwMode="auto">
          <a:xfrm>
            <a:off x="323850" y="2174875"/>
            <a:ext cx="8496300" cy="3657600"/>
          </a:xfrm>
          <a:prstGeom prst="rect">
            <a:avLst/>
          </a:prstGeom>
          <a:noFill/>
          <a:ln w="9525">
            <a:solidFill>
              <a:srgbClr val="48240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914400" eaLnBrk="0" hangingPunct="0"/>
            <a:r>
              <a:rPr lang="es-MX" sz="2800" b="1" dirty="0">
                <a:solidFill>
                  <a:srgbClr val="B1803D"/>
                </a:solidFill>
                <a:latin typeface="Georgia" pitchFamily="18" charset="0"/>
                <a:ea typeface="MS PGothic"/>
                <a:cs typeface="Georgia" pitchFamily="18" charset="0"/>
              </a:rPr>
              <a:t>Presentación de Avances Trimestrales</a:t>
            </a:r>
          </a:p>
          <a:p>
            <a:pPr algn="ctr" defTabSz="914400" eaLnBrk="0" hangingPunct="0"/>
            <a:r>
              <a:rPr lang="es-MX" sz="2800" b="1" dirty="0" smtClean="0">
                <a:solidFill>
                  <a:srgbClr val="B1803D"/>
                </a:solidFill>
                <a:latin typeface="Georgia" pitchFamily="18" charset="0"/>
                <a:ea typeface="MS PGothic"/>
                <a:cs typeface="Georgia" pitchFamily="18" charset="0"/>
              </a:rPr>
              <a:t>Octubre – Diciembre 2016</a:t>
            </a:r>
            <a:endParaRPr lang="es-MX" sz="2800" b="1" dirty="0">
              <a:solidFill>
                <a:srgbClr val="B1803D"/>
              </a:solidFill>
              <a:latin typeface="Georgia" pitchFamily="18" charset="0"/>
              <a:ea typeface="MS PGothic"/>
              <a:cs typeface="Georgia" pitchFamily="18" charset="0"/>
            </a:endParaRPr>
          </a:p>
          <a:p>
            <a:pPr algn="ctr" defTabSz="914400" eaLnBrk="0" hangingPunct="0"/>
            <a:endParaRPr lang="es-MX" sz="2800" b="1" dirty="0">
              <a:solidFill>
                <a:srgbClr val="B1803D"/>
              </a:solidFill>
              <a:latin typeface="Georgia" pitchFamily="18" charset="0"/>
              <a:ea typeface="MS PGothic"/>
              <a:cs typeface="Georgia" pitchFamily="18" charset="0"/>
            </a:endParaRPr>
          </a:p>
        </p:txBody>
      </p:sp>
      <p:pic>
        <p:nvPicPr>
          <p:cNvPr id="8" name="1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452350"/>
              </p:ext>
            </p:extLst>
          </p:nvPr>
        </p:nvGraphicFramePr>
        <p:xfrm>
          <a:off x="679621" y="385377"/>
          <a:ext cx="7521404" cy="643323"/>
        </p:xfrm>
        <a:graphic>
          <a:graphicData uri="http://schemas.openxmlformats.org/drawingml/2006/table">
            <a:tbl>
              <a:tblPr/>
              <a:tblGrid>
                <a:gridCol w="7521404"/>
              </a:tblGrid>
              <a:tr h="643323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                  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8" name="1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034385"/>
              </p:ext>
            </p:extLst>
          </p:nvPr>
        </p:nvGraphicFramePr>
        <p:xfrm>
          <a:off x="209550" y="1414463"/>
          <a:ext cx="8724900" cy="494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Hoja de cálculo" r:id="rId8" imgW="8724780" imgH="4943475" progId="Excel.Sheet.8">
                  <p:embed/>
                </p:oleObj>
              </mc:Choice>
              <mc:Fallback>
                <p:oleObj name="Hoja de cálculo" r:id="rId8" imgW="8724780" imgH="4943475" progId="Excel.Sheet.8">
                  <p:embed/>
                  <p:pic>
                    <p:nvPicPr>
                      <p:cNvPr id="0" name="2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1414463"/>
                        <a:ext cx="8724900" cy="494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682970"/>
              </p:ext>
            </p:extLst>
          </p:nvPr>
        </p:nvGraphicFramePr>
        <p:xfrm>
          <a:off x="679621" y="185352"/>
          <a:ext cx="7796041" cy="786198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786198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                     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8" name="1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688874"/>
              </p:ext>
            </p:extLst>
          </p:nvPr>
        </p:nvGraphicFramePr>
        <p:xfrm>
          <a:off x="209550" y="2644775"/>
          <a:ext cx="8724900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Hoja de cálculo" r:id="rId8" imgW="8724780" imgH="2714625" progId="Excel.Sheet.8">
                  <p:embed/>
                </p:oleObj>
              </mc:Choice>
              <mc:Fallback>
                <p:oleObj name="Hoja de cálculo" r:id="rId8" imgW="8724780" imgH="2714625" progId="Excel.Sheet.8">
                  <p:embed/>
                  <p:pic>
                    <p:nvPicPr>
                      <p:cNvPr id="0" name="1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2644775"/>
                        <a:ext cx="8724900" cy="271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7216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022629"/>
              </p:ext>
            </p:extLst>
          </p:nvPr>
        </p:nvGraphicFramePr>
        <p:xfrm>
          <a:off x="747712" y="296562"/>
          <a:ext cx="7796041" cy="642551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8" name="1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904861"/>
              </p:ext>
            </p:extLst>
          </p:nvPr>
        </p:nvGraphicFramePr>
        <p:xfrm>
          <a:off x="568325" y="1349375"/>
          <a:ext cx="7697788" cy="498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Hoja de cálculo" r:id="rId8" imgW="8724780" imgH="5648415" progId="Excel.Sheet.8">
                  <p:embed/>
                </p:oleObj>
              </mc:Choice>
              <mc:Fallback>
                <p:oleObj name="Hoja de cálculo" r:id="rId8" imgW="8724780" imgH="5648415" progId="Excel.Sheet.8">
                  <p:embed/>
                  <p:pic>
                    <p:nvPicPr>
                      <p:cNvPr id="0" name="2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325" y="1349375"/>
                        <a:ext cx="7697788" cy="4983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07040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016729"/>
              </p:ext>
            </p:extLst>
          </p:nvPr>
        </p:nvGraphicFramePr>
        <p:xfrm>
          <a:off x="747712" y="189213"/>
          <a:ext cx="7796041" cy="642551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l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                 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8" name="1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065497"/>
              </p:ext>
            </p:extLst>
          </p:nvPr>
        </p:nvGraphicFramePr>
        <p:xfrm>
          <a:off x="285750" y="1674813"/>
          <a:ext cx="8572500" cy="445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Hoja de cálculo" r:id="rId8" imgW="8724780" imgH="4533990" progId="Excel.Sheet.8">
                  <p:embed/>
                </p:oleObj>
              </mc:Choice>
              <mc:Fallback>
                <p:oleObj name="Hoja de cálculo" r:id="rId8" imgW="8724780" imgH="4533990" progId="Excel.Sheet.8">
                  <p:embed/>
                  <p:pic>
                    <p:nvPicPr>
                      <p:cNvPr id="0" name="2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1674813"/>
                        <a:ext cx="8572500" cy="4454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07040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916828"/>
              </p:ext>
            </p:extLst>
          </p:nvPr>
        </p:nvGraphicFramePr>
        <p:xfrm>
          <a:off x="747712" y="-148023"/>
          <a:ext cx="7796041" cy="1013254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1013254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" name="1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377210"/>
              </p:ext>
            </p:extLst>
          </p:nvPr>
        </p:nvGraphicFramePr>
        <p:xfrm>
          <a:off x="209550" y="1793875"/>
          <a:ext cx="8724900" cy="416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Hoja de cálculo" r:id="rId8" imgW="8724780" imgH="4162515" progId="Excel.Sheet.8">
                  <p:embed/>
                </p:oleObj>
              </mc:Choice>
              <mc:Fallback>
                <p:oleObj name="Hoja de cálculo" r:id="rId8" imgW="8724780" imgH="4162515" progId="Excel.Sheet.8">
                  <p:embed/>
                  <p:pic>
                    <p:nvPicPr>
                      <p:cNvPr id="0" name="1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1793875"/>
                        <a:ext cx="8724900" cy="416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07575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493559"/>
              </p:ext>
            </p:extLst>
          </p:nvPr>
        </p:nvGraphicFramePr>
        <p:xfrm>
          <a:off x="870829" y="-81348"/>
          <a:ext cx="7796041" cy="1013254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1013254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" name="1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377210"/>
              </p:ext>
            </p:extLst>
          </p:nvPr>
        </p:nvGraphicFramePr>
        <p:xfrm>
          <a:off x="209550" y="1793875"/>
          <a:ext cx="8724900" cy="416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Hoja de cálculo" r:id="rId8" imgW="8724780" imgH="4162515" progId="Excel.Sheet.8">
                  <p:embed/>
                </p:oleObj>
              </mc:Choice>
              <mc:Fallback>
                <p:oleObj name="Hoja de cálculo" r:id="rId8" imgW="8724780" imgH="4162515" progId="Excel.Sheet.8">
                  <p:embed/>
                  <p:pic>
                    <p:nvPicPr>
                      <p:cNvPr id="0" name="1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1793875"/>
                        <a:ext cx="8724900" cy="416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22323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325742"/>
              </p:ext>
            </p:extLst>
          </p:nvPr>
        </p:nvGraphicFramePr>
        <p:xfrm>
          <a:off x="673979" y="-86496"/>
          <a:ext cx="7796041" cy="1013254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1013254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               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" name="1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092264"/>
              </p:ext>
            </p:extLst>
          </p:nvPr>
        </p:nvGraphicFramePr>
        <p:xfrm>
          <a:off x="209550" y="1804988"/>
          <a:ext cx="8724900" cy="433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Hoja de cálculo" r:id="rId8" imgW="8724780" imgH="4333965" progId="Excel.Sheet.8">
                  <p:embed/>
                </p:oleObj>
              </mc:Choice>
              <mc:Fallback>
                <p:oleObj name="Hoja de cálculo" r:id="rId8" imgW="8724780" imgH="4333965" progId="Excel.Sheet.8">
                  <p:embed/>
                  <p:pic>
                    <p:nvPicPr>
                      <p:cNvPr id="0" name="1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1804988"/>
                        <a:ext cx="8724900" cy="433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69926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978693"/>
              </p:ext>
            </p:extLst>
          </p:nvPr>
        </p:nvGraphicFramePr>
        <p:xfrm>
          <a:off x="519198" y="101171"/>
          <a:ext cx="7796041" cy="898954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898954">
                <a:tc>
                  <a:txBody>
                    <a:bodyPr/>
                    <a:lstStyle/>
                    <a:p>
                      <a:pPr marL="457200" indent="-45720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+mj-lt"/>
                        <a:buAutoNum type="arabicPeriod"/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                  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" name="1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53225"/>
              </p:ext>
            </p:extLst>
          </p:nvPr>
        </p:nvGraphicFramePr>
        <p:xfrm>
          <a:off x="209550" y="1830388"/>
          <a:ext cx="8724900" cy="416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Hoja de cálculo" r:id="rId8" imgW="8724780" imgH="4162515" progId="Excel.Sheet.8">
                  <p:embed/>
                </p:oleObj>
              </mc:Choice>
              <mc:Fallback>
                <p:oleObj name="Hoja de cálculo" r:id="rId8" imgW="8724780" imgH="4162515" progId="Excel.Sheet.8">
                  <p:embed/>
                  <p:pic>
                    <p:nvPicPr>
                      <p:cNvPr id="0" name="1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1830388"/>
                        <a:ext cx="8724900" cy="416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93328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2400" dirty="0" smtClean="0"/>
              <a:t>Dirección de Servicios de Información </a:t>
            </a:r>
            <a:endParaRPr lang="es-MX" sz="2400" dirty="0"/>
          </a:p>
        </p:txBody>
      </p:sp>
      <p:pic>
        <p:nvPicPr>
          <p:cNvPr id="5" name="1 Image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358511"/>
              </p:ext>
            </p:extLst>
          </p:nvPr>
        </p:nvGraphicFramePr>
        <p:xfrm>
          <a:off x="209550" y="1714500"/>
          <a:ext cx="8724900" cy="453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Hoja de cálculo" r:id="rId5" imgW="8724780" imgH="4533990" progId="Excel.Sheet.8">
                  <p:embed/>
                </p:oleObj>
              </mc:Choice>
              <mc:Fallback>
                <p:oleObj name="Hoja de cálculo" r:id="rId5" imgW="8724780" imgH="4533990" progId="Excel.Sheet.8">
                  <p:embed/>
                  <p:pic>
                    <p:nvPicPr>
                      <p:cNvPr id="0" name="1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1714500"/>
                        <a:ext cx="8724900" cy="453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58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2400" dirty="0" smtClean="0"/>
              <a:t>Dirección de Servicio de Información  </a:t>
            </a:r>
            <a:endParaRPr lang="es-MX" sz="2400" dirty="0"/>
          </a:p>
        </p:txBody>
      </p:sp>
      <p:pic>
        <p:nvPicPr>
          <p:cNvPr id="7" name="1 Image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028783"/>
              </p:ext>
            </p:extLst>
          </p:nvPr>
        </p:nvGraphicFramePr>
        <p:xfrm>
          <a:off x="209550" y="2778125"/>
          <a:ext cx="87249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Hoja de cálculo" r:id="rId5" imgW="8724780" imgH="1905090" progId="Excel.Sheet.8">
                  <p:embed/>
                </p:oleObj>
              </mc:Choice>
              <mc:Fallback>
                <p:oleObj name="Hoja de cálculo" r:id="rId5" imgW="8724780" imgH="1905090" progId="Excel.Sheet.8">
                  <p:embed/>
                  <p:pic>
                    <p:nvPicPr>
                      <p:cNvPr id="0" name="1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2778125"/>
                        <a:ext cx="87249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507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>
                <a:latin typeface="Georgia" pitchFamily="18" charset="0"/>
                <a:ea typeface="MS PGothic"/>
                <a:cs typeface="MS PGothic"/>
              </a:rPr>
              <a:t>Vicerrectoría Administrativa</a:t>
            </a:r>
            <a:endParaRPr lang="es-MX" dirty="0"/>
          </a:p>
        </p:txBody>
      </p:sp>
      <p:sp>
        <p:nvSpPr>
          <p:cNvPr id="3" name="1 Título"/>
          <p:cNvSpPr txBox="1">
            <a:spLocks/>
          </p:cNvSpPr>
          <p:nvPr/>
        </p:nvSpPr>
        <p:spPr bwMode="auto">
          <a:xfrm>
            <a:off x="323850" y="2174875"/>
            <a:ext cx="8496300" cy="2482850"/>
          </a:xfrm>
          <a:prstGeom prst="rect">
            <a:avLst/>
          </a:prstGeom>
          <a:noFill/>
          <a:ln w="9525">
            <a:solidFill>
              <a:srgbClr val="48240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914400" eaLnBrk="0" hangingPunct="0"/>
            <a:r>
              <a:rPr lang="es-MX" sz="2800" b="1" dirty="0">
                <a:solidFill>
                  <a:srgbClr val="B1803D"/>
                </a:solidFill>
                <a:latin typeface="Georgia" pitchFamily="18" charset="0"/>
                <a:ea typeface="MS PGothic"/>
                <a:cs typeface="Georgia" pitchFamily="18" charset="0"/>
              </a:rPr>
              <a:t>Dirección de </a:t>
            </a:r>
            <a:r>
              <a:rPr lang="es-MX" sz="2800" b="1" dirty="0" smtClean="0">
                <a:solidFill>
                  <a:srgbClr val="B1803D"/>
                </a:solidFill>
                <a:latin typeface="Georgia" pitchFamily="18" charset="0"/>
                <a:ea typeface="MS PGothic"/>
                <a:cs typeface="Georgia" pitchFamily="18" charset="0"/>
              </a:rPr>
              <a:t>Recursos Financieros </a:t>
            </a:r>
            <a:endParaRPr lang="es-MX" sz="2800" b="1" dirty="0">
              <a:solidFill>
                <a:srgbClr val="B1803D"/>
              </a:solidFill>
              <a:latin typeface="Georgia" pitchFamily="18" charset="0"/>
              <a:ea typeface="MS PGothic"/>
              <a:cs typeface="Georgia" pitchFamily="18" charset="0"/>
            </a:endParaRPr>
          </a:p>
        </p:txBody>
      </p:sp>
      <p:pic>
        <p:nvPicPr>
          <p:cNvPr id="4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85089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8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39939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39940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sp>
        <p:nvSpPr>
          <p:cNvPr id="39941" name="1 Título"/>
          <p:cNvSpPr>
            <a:spLocks noGrp="1"/>
          </p:cNvSpPr>
          <p:nvPr>
            <p:ph type="title"/>
          </p:nvPr>
        </p:nvSpPr>
        <p:spPr>
          <a:xfrm>
            <a:off x="323850" y="198438"/>
            <a:ext cx="8496300" cy="998537"/>
          </a:xfrm>
        </p:spPr>
        <p:txBody>
          <a:bodyPr/>
          <a:lstStyle/>
          <a:p>
            <a:pPr algn="ctr"/>
            <a:r>
              <a:rPr lang="es-MX" b="1" dirty="0" smtClean="0">
                <a:latin typeface="Georgia" pitchFamily="18" charset="0"/>
                <a:ea typeface="MS PGothic"/>
                <a:cs typeface="MS PGothic"/>
              </a:rPr>
              <a:t>Vicerrectoría Administrativa</a:t>
            </a:r>
          </a:p>
        </p:txBody>
      </p:sp>
      <p:sp>
        <p:nvSpPr>
          <p:cNvPr id="39942" name="1 Título"/>
          <p:cNvSpPr txBox="1">
            <a:spLocks/>
          </p:cNvSpPr>
          <p:nvPr/>
        </p:nvSpPr>
        <p:spPr bwMode="auto">
          <a:xfrm>
            <a:off x="323850" y="2174875"/>
            <a:ext cx="8496300" cy="2482850"/>
          </a:xfrm>
          <a:prstGeom prst="rect">
            <a:avLst/>
          </a:prstGeom>
          <a:noFill/>
          <a:ln w="9525">
            <a:solidFill>
              <a:srgbClr val="48240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914400" eaLnBrk="0" hangingPunct="0"/>
            <a:r>
              <a:rPr lang="es-MX" sz="2800" b="1" dirty="0">
                <a:solidFill>
                  <a:srgbClr val="B1803D"/>
                </a:solidFill>
                <a:latin typeface="Georgia" pitchFamily="18" charset="0"/>
                <a:ea typeface="MS PGothic"/>
                <a:cs typeface="Georgia" pitchFamily="18" charset="0"/>
              </a:rPr>
              <a:t>Dirección de Recursos Materiales y Servicios Generales</a:t>
            </a:r>
          </a:p>
        </p:txBody>
      </p:sp>
      <p:pic>
        <p:nvPicPr>
          <p:cNvPr id="8" name="1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52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41987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41988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sp>
        <p:nvSpPr>
          <p:cNvPr id="41989" name="1 Título"/>
          <p:cNvSpPr>
            <a:spLocks noGrp="1"/>
          </p:cNvSpPr>
          <p:nvPr>
            <p:ph type="title"/>
          </p:nvPr>
        </p:nvSpPr>
        <p:spPr>
          <a:xfrm>
            <a:off x="323850" y="198438"/>
            <a:ext cx="8496300" cy="998537"/>
          </a:xfrm>
        </p:spPr>
        <p:txBody>
          <a:bodyPr/>
          <a:lstStyle/>
          <a:p>
            <a:pPr algn="ctr"/>
            <a:r>
              <a:rPr lang="es-MX" sz="2400" dirty="0" smtClean="0">
                <a:latin typeface="Georgia" pitchFamily="18" charset="0"/>
                <a:ea typeface="MS PGothic"/>
                <a:cs typeface="MS PGothic"/>
              </a:rPr>
              <a:t>Dirección de Recursos Materiales y </a:t>
            </a:r>
            <a:br>
              <a:rPr lang="es-MX" sz="2400" dirty="0" smtClean="0">
                <a:latin typeface="Georgia" pitchFamily="18" charset="0"/>
                <a:ea typeface="MS PGothic"/>
                <a:cs typeface="MS PGothic"/>
              </a:rPr>
            </a:br>
            <a:r>
              <a:rPr lang="es-MX" sz="2400" dirty="0" smtClean="0">
                <a:latin typeface="Georgia" pitchFamily="18" charset="0"/>
                <a:ea typeface="MS PGothic"/>
                <a:cs typeface="MS PGothic"/>
              </a:rPr>
              <a:t>Servicios Generales</a:t>
            </a:r>
          </a:p>
        </p:txBody>
      </p:sp>
      <p:pic>
        <p:nvPicPr>
          <p:cNvPr id="8" name="1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230909" y="1708834"/>
            <a:ext cx="85895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rgbClr val="996633"/>
                </a:solidFill>
                <a:latin typeface="+mj-lt"/>
              </a:rPr>
              <a:t>OBJETIVO 1: </a:t>
            </a:r>
            <a:r>
              <a:rPr lang="es-MX" b="1" dirty="0">
                <a:solidFill>
                  <a:srgbClr val="996633"/>
                </a:solidFill>
                <a:latin typeface="+mj-lt"/>
              </a:rPr>
              <a:t>Consolidar la infraestructura física, los servicios y el uso eficiente de los recursos.</a:t>
            </a:r>
          </a:p>
          <a:p>
            <a:endParaRPr lang="es-MX" dirty="0"/>
          </a:p>
        </p:txBody>
      </p:sp>
      <p:graphicFrame>
        <p:nvGraphicFramePr>
          <p:cNvPr id="12" name="1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84183"/>
              </p:ext>
            </p:extLst>
          </p:nvPr>
        </p:nvGraphicFramePr>
        <p:xfrm>
          <a:off x="457200" y="2495550"/>
          <a:ext cx="8229599" cy="3396723"/>
        </p:xfrm>
        <a:graphic>
          <a:graphicData uri="http://schemas.openxmlformats.org/drawingml/2006/table">
            <a:tbl>
              <a:tblPr/>
              <a:tblGrid>
                <a:gridCol w="437260"/>
                <a:gridCol w="787068"/>
                <a:gridCol w="1087685"/>
                <a:gridCol w="830794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74288"/>
                <a:gridCol w="476250"/>
                <a:gridCol w="638174"/>
              </a:tblGrid>
              <a:tr h="2381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</a:t>
                      </a:r>
                      <a:r>
                        <a:rPr lang="es-MX" sz="1050" b="1" i="0" u="none" strike="noStrike" dirty="0" smtClean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Avance</a:t>
                      </a:r>
                      <a:endParaRPr lang="es-MX" sz="1050" b="1" i="0" u="none" strike="noStrike" dirty="0">
                        <a:solidFill>
                          <a:srgbClr val="3333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050" b="1" i="0" u="none" strike="noStrike" dirty="0">
                        <a:solidFill>
                          <a:srgbClr val="3333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789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5982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servicios atendidos en tiempo y forma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SERVICIOS ATENDIDOS EN TIEMPO Y FORMA/TOTAL SERVICIOS SOLICITADOS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 smtClean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Áreas </a:t>
                      </a:r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de la Dirección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&lt;=99% &gt;=80%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71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cumplimiento de programa anual de trabajo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( # de actividades del programa realizadas en el periodo / # de actividades programadas en el periodo ) * 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 smtClean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Áreas </a:t>
                      </a:r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de la Dirección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89%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87%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96%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317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bienes muebles e inmuebles resguardados y conciliados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(Numero de bienes muebles e inmuebles resguardados / Total de de bienes muebles e inmuebles)*100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Tablero interno del </a:t>
                      </a:r>
                      <a:r>
                        <a:rPr lang="es-MX" sz="800" b="0" i="0" u="none" strike="noStrike" dirty="0" smtClean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área </a:t>
                      </a:r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de Coordinación de Activos fijos y </a:t>
                      </a:r>
                      <a:r>
                        <a:rPr lang="es-MX" sz="800" b="0" i="0" u="none" strike="noStrike" dirty="0" smtClean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almacén.</a:t>
                      </a:r>
                      <a:endParaRPr lang="es-MX" sz="800" b="0" i="0" u="none" strike="noStrike" dirty="0">
                        <a:solidFill>
                          <a:srgbClr val="3333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89%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89%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Julio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Coordinación de Activos Fijos y Almacén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2 Título"/>
          <p:cNvSpPr>
            <a:spLocks noGrp="1"/>
          </p:cNvSpPr>
          <p:nvPr>
            <p:ph type="title"/>
          </p:nvPr>
        </p:nvSpPr>
        <p:spPr>
          <a:xfrm>
            <a:off x="323850" y="198438"/>
            <a:ext cx="8496300" cy="998537"/>
          </a:xfrm>
        </p:spPr>
        <p:txBody>
          <a:bodyPr/>
          <a:lstStyle/>
          <a:p>
            <a:pPr algn="ctr"/>
            <a:r>
              <a:rPr lang="es-MX" sz="2400" dirty="0" smtClean="0">
                <a:latin typeface="Georgia" pitchFamily="18" charset="0"/>
                <a:ea typeface="MS PGothic"/>
                <a:cs typeface="MS PGothic"/>
              </a:rPr>
              <a:t>Dirección de Recursos Materiales y </a:t>
            </a:r>
            <a:br>
              <a:rPr lang="es-MX" sz="2400" dirty="0" smtClean="0">
                <a:latin typeface="Georgia" pitchFamily="18" charset="0"/>
                <a:ea typeface="MS PGothic"/>
                <a:cs typeface="MS PGothic"/>
              </a:rPr>
            </a:br>
            <a:r>
              <a:rPr lang="es-MX" sz="2400" dirty="0" smtClean="0">
                <a:latin typeface="Georgia" pitchFamily="18" charset="0"/>
                <a:ea typeface="MS PGothic"/>
                <a:cs typeface="MS PGothic"/>
              </a:rPr>
              <a:t>Servicios Generales</a:t>
            </a:r>
          </a:p>
        </p:txBody>
      </p:sp>
      <p:pic>
        <p:nvPicPr>
          <p:cNvPr id="5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373905"/>
              </p:ext>
            </p:extLst>
          </p:nvPr>
        </p:nvGraphicFramePr>
        <p:xfrm>
          <a:off x="590873" y="1600200"/>
          <a:ext cx="8229599" cy="640080"/>
        </p:xfrm>
        <a:graphic>
          <a:graphicData uri="http://schemas.openxmlformats.org/drawingml/2006/table">
            <a:tbl>
              <a:tblPr/>
              <a:tblGrid>
                <a:gridCol w="415891"/>
                <a:gridCol w="868218"/>
                <a:gridCol w="1154545"/>
                <a:gridCol w="637309"/>
                <a:gridCol w="504104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s-MX" sz="105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050"/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05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05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es-MX" sz="105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007888"/>
              </p:ext>
            </p:extLst>
          </p:nvPr>
        </p:nvGraphicFramePr>
        <p:xfrm>
          <a:off x="590873" y="2240280"/>
          <a:ext cx="8229601" cy="3399500"/>
        </p:xfrm>
        <a:graphic>
          <a:graphicData uri="http://schemas.openxmlformats.org/drawingml/2006/table">
            <a:tbl>
              <a:tblPr/>
              <a:tblGrid>
                <a:gridCol w="425129"/>
                <a:gridCol w="858982"/>
                <a:gridCol w="1154545"/>
                <a:gridCol w="628071"/>
                <a:gridCol w="508000"/>
                <a:gridCol w="443345"/>
                <a:gridCol w="415637"/>
                <a:gridCol w="443345"/>
                <a:gridCol w="461818"/>
                <a:gridCol w="434110"/>
                <a:gridCol w="424872"/>
                <a:gridCol w="443346"/>
                <a:gridCol w="443345"/>
                <a:gridCol w="434109"/>
                <a:gridCol w="710947"/>
              </a:tblGrid>
              <a:tr h="63651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MX" sz="6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disminución por el concepto de demanda facturable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[(Demanda Facturable de mismo periodo año anterior – Demanda Facturable de periodo actual) / (Demanda Facturable de mismo periodo año anterior)]*100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CFE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-5.48%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-7.74%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-22.61%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&lt;1% &gt;=-3%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SERVICIOS GENERALES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955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disminución en consumo de energía eléctrica kWh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[(Consumo </a:t>
                      </a:r>
                      <a:r>
                        <a:rPr lang="es-MX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kWh</a:t>
                      </a: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mismo periodo año anterior - Consumo </a:t>
                      </a:r>
                      <a:r>
                        <a:rPr lang="es-MX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kWh</a:t>
                      </a: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periodo actual) / (Consumo </a:t>
                      </a:r>
                      <a:r>
                        <a:rPr lang="es-MX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kWh</a:t>
                      </a: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mismo periodo año anterior)]*100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CFE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-1.82%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-10.17%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&lt;1% &gt;=-3%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24650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disminución en el consumo de agua en m3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[(Consumo de agua en m3 mismo periodo año anterior - Consumo de agua en m3 período actual) / (Consumo de agua en m3 mismo periodo año anterior)] * 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OOMAPASC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-15.95%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-35.88%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&lt;1% &gt;=-3%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2 Título"/>
          <p:cNvSpPr>
            <a:spLocks noGrp="1"/>
          </p:cNvSpPr>
          <p:nvPr>
            <p:ph type="title"/>
          </p:nvPr>
        </p:nvSpPr>
        <p:spPr>
          <a:xfrm>
            <a:off x="323850" y="198438"/>
            <a:ext cx="8496300" cy="998537"/>
          </a:xfrm>
        </p:spPr>
        <p:txBody>
          <a:bodyPr/>
          <a:lstStyle/>
          <a:p>
            <a:pPr algn="ctr"/>
            <a:r>
              <a:rPr lang="es-MX" dirty="0" smtClean="0">
                <a:latin typeface="Georgia" pitchFamily="18" charset="0"/>
                <a:ea typeface="MS PGothic"/>
                <a:cs typeface="MS PGothic"/>
              </a:rPr>
              <a:t>                   </a:t>
            </a:r>
            <a:r>
              <a:rPr lang="es-MX" sz="2400" dirty="0" smtClean="0">
                <a:latin typeface="Georgia" pitchFamily="18" charset="0"/>
                <a:ea typeface="MS PGothic"/>
                <a:cs typeface="MS PGothic"/>
              </a:rPr>
              <a:t>Dirección de Recursos Materiales y </a:t>
            </a:r>
            <a:br>
              <a:rPr lang="es-MX" sz="2400" dirty="0" smtClean="0">
                <a:latin typeface="Georgia" pitchFamily="18" charset="0"/>
                <a:ea typeface="MS PGothic"/>
                <a:cs typeface="MS PGothic"/>
              </a:rPr>
            </a:br>
            <a:r>
              <a:rPr lang="es-MX" sz="2400" dirty="0" smtClean="0">
                <a:latin typeface="Georgia" pitchFamily="18" charset="0"/>
                <a:ea typeface="MS PGothic"/>
                <a:cs typeface="MS PGothic"/>
              </a:rPr>
              <a:t>                   Servicios Generales</a:t>
            </a:r>
          </a:p>
        </p:txBody>
      </p:sp>
      <p:pic>
        <p:nvPicPr>
          <p:cNvPr id="4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369708" y="1628507"/>
            <a:ext cx="8330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996633"/>
                </a:solidFill>
                <a:latin typeface="+mj-lt"/>
              </a:rPr>
              <a:t>OBJETIVO 2: Contar con una estructura organizacional acorde a las necesidades de la dirección, con el fin de tener los elementos para un desempeño eficiente.</a:t>
            </a:r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507074"/>
              </p:ext>
            </p:extLst>
          </p:nvPr>
        </p:nvGraphicFramePr>
        <p:xfrm>
          <a:off x="471058" y="2969290"/>
          <a:ext cx="8229595" cy="2194560"/>
        </p:xfrm>
        <a:graphic>
          <a:graphicData uri="http://schemas.openxmlformats.org/drawingml/2006/table">
            <a:tbl>
              <a:tblPr/>
              <a:tblGrid>
                <a:gridCol w="346509"/>
                <a:gridCol w="796235"/>
                <a:gridCol w="1100352"/>
                <a:gridCol w="840470"/>
                <a:gridCol w="486287"/>
                <a:gridCol w="443345"/>
                <a:gridCol w="443345"/>
                <a:gridCol w="434110"/>
                <a:gridCol w="452581"/>
                <a:gridCol w="434109"/>
                <a:gridCol w="402687"/>
                <a:gridCol w="442352"/>
                <a:gridCol w="442352"/>
                <a:gridCol w="442352"/>
                <a:gridCol w="722509"/>
              </a:tblGrid>
              <a:tr h="55306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cumplimiento del plan de capacitación de la dirección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numero de cursos  acreditados por persona/numero de cursos ofrecidos por persona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67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áreas que cuentan con la infraestructura y recursos materiales pertinentes en sus espacios de trabajo.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Directo de encuesta clima organizacional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DEPARTAMENTO DE PERSONAL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83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Índice de Clima Laboral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Directo de encuesta clima organizacional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DEPARTAMENTO DE PERSONAL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92.09%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79987"/>
              </p:ext>
            </p:extLst>
          </p:nvPr>
        </p:nvGraphicFramePr>
        <p:xfrm>
          <a:off x="457198" y="2329210"/>
          <a:ext cx="8229599" cy="640080"/>
        </p:xfrm>
        <a:graphic>
          <a:graphicData uri="http://schemas.openxmlformats.org/drawingml/2006/table">
            <a:tbl>
              <a:tblPr/>
              <a:tblGrid>
                <a:gridCol w="364838"/>
                <a:gridCol w="785091"/>
                <a:gridCol w="1099128"/>
                <a:gridCol w="840509"/>
                <a:gridCol w="490501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437260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2400" dirty="0">
                <a:latin typeface="Georgia" pitchFamily="18" charset="0"/>
                <a:ea typeface="MS PGothic"/>
                <a:cs typeface="MS PGothic"/>
              </a:rPr>
              <a:t>Dirección de Recursos Materiales y </a:t>
            </a:r>
            <a:br>
              <a:rPr lang="es-MX" sz="2400" dirty="0">
                <a:latin typeface="Georgia" pitchFamily="18" charset="0"/>
                <a:ea typeface="MS PGothic"/>
                <a:cs typeface="MS PGothic"/>
              </a:rPr>
            </a:br>
            <a:r>
              <a:rPr lang="es-MX" sz="2400" dirty="0">
                <a:latin typeface="Georgia" pitchFamily="18" charset="0"/>
                <a:ea typeface="MS PGothic"/>
                <a:cs typeface="MS PGothic"/>
              </a:rPr>
              <a:t>                   Servicios Generales</a:t>
            </a:r>
            <a:endParaRPr lang="es-MX" sz="2400" dirty="0"/>
          </a:p>
        </p:txBody>
      </p:sp>
      <p:pic>
        <p:nvPicPr>
          <p:cNvPr id="3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249383" y="1637299"/>
            <a:ext cx="8405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996633"/>
                </a:solidFill>
                <a:latin typeface="+mj-lt"/>
              </a:rPr>
              <a:t>OBJETIVO 3. Implementar procedimientos que aseguren el cumplimiento de la normatividad vigente aplicada</a:t>
            </a:r>
            <a:r>
              <a:rPr lang="es-MX" sz="1400" b="1" dirty="0">
                <a:solidFill>
                  <a:srgbClr val="996633"/>
                </a:solidFill>
                <a:latin typeface="+mj-lt"/>
              </a:rPr>
              <a:t>.</a:t>
            </a:r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63424"/>
              </p:ext>
            </p:extLst>
          </p:nvPr>
        </p:nvGraphicFramePr>
        <p:xfrm>
          <a:off x="424874" y="2301979"/>
          <a:ext cx="8229599" cy="640080"/>
        </p:xfrm>
        <a:graphic>
          <a:graphicData uri="http://schemas.openxmlformats.org/drawingml/2006/table">
            <a:tbl>
              <a:tblPr/>
              <a:tblGrid>
                <a:gridCol w="341744"/>
                <a:gridCol w="803564"/>
                <a:gridCol w="1089891"/>
                <a:gridCol w="849745"/>
                <a:gridCol w="495123"/>
                <a:gridCol w="437260"/>
                <a:gridCol w="437260"/>
                <a:gridCol w="394503"/>
                <a:gridCol w="452581"/>
                <a:gridCol w="464696"/>
                <a:gridCol w="437260"/>
                <a:gridCol w="437260"/>
                <a:gridCol w="437260"/>
                <a:gridCol w="437260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622935"/>
              </p:ext>
            </p:extLst>
          </p:nvPr>
        </p:nvGraphicFramePr>
        <p:xfrm>
          <a:off x="424878" y="2942059"/>
          <a:ext cx="8229595" cy="2926080"/>
        </p:xfrm>
        <a:graphic>
          <a:graphicData uri="http://schemas.openxmlformats.org/drawingml/2006/table">
            <a:tbl>
              <a:tblPr/>
              <a:tblGrid>
                <a:gridCol w="346509"/>
                <a:gridCol w="796235"/>
                <a:gridCol w="1100352"/>
                <a:gridCol w="840470"/>
                <a:gridCol w="500138"/>
                <a:gridCol w="434109"/>
                <a:gridCol w="443345"/>
                <a:gridCol w="391816"/>
                <a:gridCol w="442352"/>
                <a:gridCol w="477396"/>
                <a:gridCol w="434109"/>
                <a:gridCol w="443346"/>
                <a:gridCol w="414557"/>
                <a:gridCol w="442352"/>
                <a:gridCol w="722509"/>
              </a:tblGrid>
              <a:tr h="55306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recomendaciones de organismos externos atendidas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recomendaciones de organismos externos atendidas/ Total de  recomendaciones de organismos externos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ORGANISMOS EXTERNOS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06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no conformidades de auditorias internas y externas atendidas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no conformidades de auditorias internas y externas atendidas / Total de no conformidades de auditorias internas y externas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Semestral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Julio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5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procedimientos alineados a la normatividad vigente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procedimientos alineados a la normatividad vigente / Total de procedimientos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NORMA VIGENTE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Semestral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Julio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06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solicitudes atendidas a través de la oficina de transparencia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solicitudes de transparencia atendidas / Total de solicitudes de transparencia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Bitácora de Solicitud de Reportes de la Coordinación de Administración de Personal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Marzo, Junio, Septiembre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DIRECCIÒN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31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>
                <a:latin typeface="Georgia" pitchFamily="18" charset="0"/>
                <a:ea typeface="MS PGothic"/>
                <a:cs typeface="MS PGothic"/>
              </a:rPr>
              <a:t>Dirección de Recursos Materiales y </a:t>
            </a:r>
            <a:br>
              <a:rPr lang="es-MX" dirty="0">
                <a:latin typeface="Georgia" pitchFamily="18" charset="0"/>
                <a:ea typeface="MS PGothic"/>
                <a:cs typeface="MS PGothic"/>
              </a:rPr>
            </a:br>
            <a:r>
              <a:rPr lang="es-MX" dirty="0">
                <a:latin typeface="Georgia" pitchFamily="18" charset="0"/>
                <a:ea typeface="MS PGothic"/>
                <a:cs typeface="MS PGothic"/>
              </a:rPr>
              <a:t>                   Servicios Generales</a:t>
            </a:r>
            <a:endParaRPr lang="es-MX" dirty="0"/>
          </a:p>
        </p:txBody>
      </p:sp>
      <p:pic>
        <p:nvPicPr>
          <p:cNvPr id="3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392546" y="1637299"/>
            <a:ext cx="7790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996633"/>
                </a:solidFill>
                <a:latin typeface="+mj-lt"/>
              </a:rPr>
              <a:t>OBJETIVO 4: Aumentar la eficiencia de los procesos que se requieren para cubrir las necesidades de la comunidad universitaria</a:t>
            </a:r>
          </a:p>
        </p:txBody>
      </p:sp>
      <p:graphicFrame>
        <p:nvGraphicFramePr>
          <p:cNvPr id="12" name="1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077880"/>
              </p:ext>
            </p:extLst>
          </p:nvPr>
        </p:nvGraphicFramePr>
        <p:xfrm>
          <a:off x="457202" y="3311099"/>
          <a:ext cx="8229595" cy="2194560"/>
        </p:xfrm>
        <a:graphic>
          <a:graphicData uri="http://schemas.openxmlformats.org/drawingml/2006/table">
            <a:tbl>
              <a:tblPr/>
              <a:tblGrid>
                <a:gridCol w="346509"/>
                <a:gridCol w="796235"/>
                <a:gridCol w="1100352"/>
                <a:gridCol w="840470"/>
                <a:gridCol w="488303"/>
                <a:gridCol w="438150"/>
                <a:gridCol w="447675"/>
                <a:gridCol w="395280"/>
                <a:gridCol w="442352"/>
                <a:gridCol w="442352"/>
                <a:gridCol w="442352"/>
                <a:gridCol w="442352"/>
                <a:gridCol w="442352"/>
                <a:gridCol w="442352"/>
                <a:gridCol w="722509"/>
              </a:tblGrid>
              <a:tr h="40835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procedimientos certificados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Datos Directos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SGC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Febrero y Agosto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59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quejas presentadas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Directa por </a:t>
                      </a:r>
                      <a:r>
                        <a:rPr lang="es-MX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área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Sistema JDE</a:t>
                      </a:r>
                      <a:b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/>
                      </a:r>
                      <a:b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Registro de servicios (contrataciones)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&gt;10 &lt;=15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Marzo, Junio, Septiembre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59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quejas atendidas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Retroalimentaciones del cliente incluyendo sus quejas atendidas en tiempo / Total de retroalimentaciones del cliente incluyendo sus quejas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Información proporcionada por las areas de la dirección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TODAS LAS AREAS DE LA DIRECCION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1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029864"/>
              </p:ext>
            </p:extLst>
          </p:nvPr>
        </p:nvGraphicFramePr>
        <p:xfrm>
          <a:off x="457202" y="2671019"/>
          <a:ext cx="8229599" cy="640080"/>
        </p:xfrm>
        <a:graphic>
          <a:graphicData uri="http://schemas.openxmlformats.org/drawingml/2006/table">
            <a:tbl>
              <a:tblPr/>
              <a:tblGrid>
                <a:gridCol w="355598"/>
                <a:gridCol w="794327"/>
                <a:gridCol w="1108364"/>
                <a:gridCol w="812800"/>
                <a:gridCol w="508978"/>
                <a:gridCol w="437260"/>
                <a:gridCol w="437260"/>
                <a:gridCol w="389884"/>
                <a:gridCol w="443345"/>
                <a:gridCol w="478551"/>
                <a:gridCol w="437260"/>
                <a:gridCol w="404989"/>
                <a:gridCol w="469531"/>
                <a:gridCol w="437260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6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>
                <a:latin typeface="Georgia" pitchFamily="18" charset="0"/>
                <a:ea typeface="MS PGothic"/>
                <a:cs typeface="MS PGothic"/>
              </a:rPr>
              <a:t>Dirección de Recursos Materiales y </a:t>
            </a:r>
            <a:br>
              <a:rPr lang="es-MX" dirty="0">
                <a:latin typeface="Georgia" pitchFamily="18" charset="0"/>
                <a:ea typeface="MS PGothic"/>
                <a:cs typeface="MS PGothic"/>
              </a:rPr>
            </a:br>
            <a:r>
              <a:rPr lang="es-MX" dirty="0">
                <a:latin typeface="Georgia" pitchFamily="18" charset="0"/>
                <a:ea typeface="MS PGothic"/>
                <a:cs typeface="MS PGothic"/>
              </a:rPr>
              <a:t>                   Servicios Generales</a:t>
            </a:r>
            <a:endParaRPr lang="es-MX" dirty="0"/>
          </a:p>
        </p:txBody>
      </p:sp>
      <p:pic>
        <p:nvPicPr>
          <p:cNvPr id="4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7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323527" y="1618872"/>
            <a:ext cx="80723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996633"/>
                </a:solidFill>
                <a:latin typeface="+mj-lt"/>
              </a:rPr>
              <a:t>OBJETIVO 5. Fortalecer la seguridad Institucional con el fin de garantizar el bienestar de la comunidad universitaria y el respeto a las instalaciones</a:t>
            </a:r>
            <a:r>
              <a:rPr lang="es-MX" dirty="0"/>
              <a:t>.</a:t>
            </a:r>
          </a:p>
        </p:txBody>
      </p:sp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737801"/>
              </p:ext>
            </p:extLst>
          </p:nvPr>
        </p:nvGraphicFramePr>
        <p:xfrm>
          <a:off x="457206" y="3063947"/>
          <a:ext cx="8229595" cy="3129946"/>
        </p:xfrm>
        <a:graphic>
          <a:graphicData uri="http://schemas.openxmlformats.org/drawingml/2006/table">
            <a:tbl>
              <a:tblPr/>
              <a:tblGrid>
                <a:gridCol w="346509"/>
                <a:gridCol w="796235"/>
                <a:gridCol w="1100352"/>
                <a:gridCol w="840470"/>
                <a:gridCol w="497828"/>
                <a:gridCol w="428625"/>
                <a:gridCol w="438150"/>
                <a:gridCol w="404805"/>
                <a:gridCol w="442352"/>
                <a:gridCol w="442352"/>
                <a:gridCol w="442352"/>
                <a:gridCol w="442352"/>
                <a:gridCol w="442352"/>
                <a:gridCol w="442352"/>
                <a:gridCol w="722509"/>
              </a:tblGrid>
              <a:tr h="899983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edificios que cumplen con los criterios normativos de accesibilidad (rampas, elevadores, puertas de apertura automática, baños, etc.)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Numero de edificios que cumplen criterios de accesibilidad/ numero de edificios totales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Diagnostico de cumplimiento de necesidades de </a:t>
                      </a:r>
                      <a:r>
                        <a:rPr lang="es-MX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accesibilidad </a:t>
                      </a: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 edificios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13.77%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46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actos delictivos presentados en las </a:t>
                      </a:r>
                      <a:r>
                        <a:rPr lang="es-MX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institución.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Dato directo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reportes de seguridad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&gt;10&lt;=15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Mensual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Depto. de Servicios Generales y </a:t>
                      </a:r>
                      <a:r>
                        <a:rPr lang="es-MX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Mtto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45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Número de accidentes dentro de los campus Universitarios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Dato directo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DEPARTAMENTO DE PERSONAL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&gt;20&lt;=26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feb,abril,junio,agosto,octubre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67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cumplimiento de normatividad de seguridad en instalaciones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Requisitos normativos  de seguridad en instalaciones cumplidos /requisitos normativos de seguridad en instalaciones aplicables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Diagnostico de seguridad y salud en el trabajo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hay dato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Julio y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50866"/>
              </p:ext>
            </p:extLst>
          </p:nvPr>
        </p:nvGraphicFramePr>
        <p:xfrm>
          <a:off x="457202" y="2413186"/>
          <a:ext cx="8229599" cy="640080"/>
        </p:xfrm>
        <a:graphic>
          <a:graphicData uri="http://schemas.openxmlformats.org/drawingml/2006/table">
            <a:tbl>
              <a:tblPr/>
              <a:tblGrid>
                <a:gridCol w="364834"/>
                <a:gridCol w="785091"/>
                <a:gridCol w="1089891"/>
                <a:gridCol w="840509"/>
                <a:gridCol w="499742"/>
                <a:gridCol w="437260"/>
                <a:gridCol w="437260"/>
                <a:gridCol w="389884"/>
                <a:gridCol w="452582"/>
                <a:gridCol w="469314"/>
                <a:gridCol w="437260"/>
                <a:gridCol w="404989"/>
                <a:gridCol w="469531"/>
                <a:gridCol w="437260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54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2400" dirty="0">
                <a:latin typeface="Georgia" pitchFamily="18" charset="0"/>
                <a:ea typeface="MS PGothic"/>
                <a:cs typeface="MS PGothic"/>
              </a:rPr>
              <a:t>Dirección de Recursos Materiales y </a:t>
            </a:r>
            <a:br>
              <a:rPr lang="es-MX" sz="2400" dirty="0">
                <a:latin typeface="Georgia" pitchFamily="18" charset="0"/>
                <a:ea typeface="MS PGothic"/>
                <a:cs typeface="MS PGothic"/>
              </a:rPr>
            </a:br>
            <a:r>
              <a:rPr lang="es-MX" sz="2400" dirty="0">
                <a:latin typeface="Georgia" pitchFamily="18" charset="0"/>
                <a:ea typeface="MS PGothic"/>
                <a:cs typeface="MS PGothic"/>
              </a:rPr>
              <a:t>                   Servicios Generales</a:t>
            </a:r>
            <a:endParaRPr lang="es-MX" sz="2400" dirty="0"/>
          </a:p>
        </p:txBody>
      </p:sp>
      <p:pic>
        <p:nvPicPr>
          <p:cNvPr id="6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7" y="188640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468946"/>
              </p:ext>
            </p:extLst>
          </p:nvPr>
        </p:nvGraphicFramePr>
        <p:xfrm>
          <a:off x="457198" y="2789767"/>
          <a:ext cx="8229595" cy="3083888"/>
        </p:xfrm>
        <a:graphic>
          <a:graphicData uri="http://schemas.openxmlformats.org/drawingml/2006/table">
            <a:tbl>
              <a:tblPr/>
              <a:tblGrid>
                <a:gridCol w="346509"/>
                <a:gridCol w="796235"/>
                <a:gridCol w="1100352"/>
                <a:gridCol w="840470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442352"/>
                <a:gridCol w="722509"/>
              </a:tblGrid>
              <a:tr h="66367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avance en la creación de Programas Internos de Protección Civil.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 # de actividades del programa realizadas en el periodo / # de actividades programadas en el periodo ) * 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Coord.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67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avance en la creaciòn del programa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 # de actividades del programa realizadas en el periodo / # de actividades programadas en el periodo ) * 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Coord.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=100%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&gt;=80%&lt;=99%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&lt;=79%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Coor. de Seguridad e Higiene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96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cumplimiento del programa de infraestructura y equipamiento de seguridad patrimonial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 # de actividades del programa realizadas en el periodo / # de actividades programadas en el periodo ) * 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Programa de infraestructura y equipamiento de seguridad patrimonial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&gt;=62 &lt;80%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&lt;62%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Trimestral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Marzo, Junio, Septiembre, 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Depto. de Servicios Generales y </a:t>
                      </a:r>
                      <a:r>
                        <a:rPr lang="es-MX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Mtto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410282"/>
              </p:ext>
            </p:extLst>
          </p:nvPr>
        </p:nvGraphicFramePr>
        <p:xfrm>
          <a:off x="457198" y="2159741"/>
          <a:ext cx="8229599" cy="640080"/>
        </p:xfrm>
        <a:graphic>
          <a:graphicData uri="http://schemas.openxmlformats.org/drawingml/2006/table">
            <a:tbl>
              <a:tblPr/>
              <a:tblGrid>
                <a:gridCol w="346366"/>
                <a:gridCol w="803563"/>
                <a:gridCol w="1108364"/>
                <a:gridCol w="831273"/>
                <a:gridCol w="490501"/>
                <a:gridCol w="437260"/>
                <a:gridCol w="437260"/>
                <a:gridCol w="389888"/>
                <a:gridCol w="443345"/>
                <a:gridCol w="478547"/>
                <a:gridCol w="437260"/>
                <a:gridCol w="423466"/>
                <a:gridCol w="443345"/>
                <a:gridCol w="444969"/>
                <a:gridCol w="714192"/>
              </a:tblGrid>
              <a:tr h="1106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#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Fórmula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Fuentes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Frecuencia de medición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Mes a reportar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Responsable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1016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1°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2°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3°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333300"/>
                          </a:solidFill>
                          <a:effectLst/>
                          <a:latin typeface="Calibri"/>
                        </a:rPr>
                        <a:t>4°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FFFF99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4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4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49155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49156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sp>
        <p:nvSpPr>
          <p:cNvPr id="49157" name="1 Título"/>
          <p:cNvSpPr>
            <a:spLocks noGrp="1"/>
          </p:cNvSpPr>
          <p:nvPr>
            <p:ph type="title"/>
          </p:nvPr>
        </p:nvSpPr>
        <p:spPr>
          <a:xfrm>
            <a:off x="323850" y="198438"/>
            <a:ext cx="8496300" cy="998537"/>
          </a:xfrm>
        </p:spPr>
        <p:txBody>
          <a:bodyPr/>
          <a:lstStyle/>
          <a:p>
            <a:pPr algn="ctr"/>
            <a:r>
              <a:rPr lang="es-MX" b="1" dirty="0" smtClean="0">
                <a:latin typeface="Georgia" pitchFamily="18" charset="0"/>
                <a:ea typeface="MS PGothic"/>
                <a:cs typeface="MS PGothic"/>
              </a:rPr>
              <a:t>Vicerrectoría Administrativa</a:t>
            </a:r>
          </a:p>
        </p:txBody>
      </p:sp>
      <p:sp>
        <p:nvSpPr>
          <p:cNvPr id="49158" name="1 Título"/>
          <p:cNvSpPr txBox="1">
            <a:spLocks/>
          </p:cNvSpPr>
          <p:nvPr/>
        </p:nvSpPr>
        <p:spPr bwMode="auto">
          <a:xfrm>
            <a:off x="323850" y="2174875"/>
            <a:ext cx="8496300" cy="2482850"/>
          </a:xfrm>
          <a:prstGeom prst="rect">
            <a:avLst/>
          </a:prstGeom>
          <a:noFill/>
          <a:ln w="9525">
            <a:solidFill>
              <a:srgbClr val="48240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914400" eaLnBrk="0" hangingPunct="0"/>
            <a:r>
              <a:rPr lang="es-MX" sz="2800" b="1" dirty="0">
                <a:solidFill>
                  <a:srgbClr val="B1803D"/>
                </a:solidFill>
                <a:latin typeface="Georgia" pitchFamily="18" charset="0"/>
                <a:ea typeface="MS PGothic"/>
                <a:cs typeface="Georgia" pitchFamily="18" charset="0"/>
              </a:rPr>
              <a:t>Departamento de Personal</a:t>
            </a:r>
          </a:p>
        </p:txBody>
      </p:sp>
      <p:pic>
        <p:nvPicPr>
          <p:cNvPr id="8" name="1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52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7411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7412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sp>
        <p:nvSpPr>
          <p:cNvPr id="17445" name="1 Título"/>
          <p:cNvSpPr>
            <a:spLocks noGrp="1"/>
          </p:cNvSpPr>
          <p:nvPr>
            <p:ph type="title"/>
          </p:nvPr>
        </p:nvSpPr>
        <p:spPr>
          <a:xfrm>
            <a:off x="323850" y="198438"/>
            <a:ext cx="8496300" cy="998537"/>
          </a:xfrm>
        </p:spPr>
        <p:txBody>
          <a:bodyPr/>
          <a:lstStyle/>
          <a:p>
            <a:pPr algn="ctr"/>
            <a:r>
              <a:rPr lang="es-MX" sz="2400" dirty="0" smtClean="0">
                <a:latin typeface="Georgia" pitchFamily="18" charset="0"/>
                <a:ea typeface="MS PGothic"/>
                <a:cs typeface="MS PGothic"/>
              </a:rPr>
              <a:t>   Departamento de Personal</a:t>
            </a:r>
            <a:br>
              <a:rPr lang="es-MX" sz="2400" dirty="0" smtClean="0">
                <a:latin typeface="Georgia" pitchFamily="18" charset="0"/>
                <a:ea typeface="MS PGothic"/>
                <a:cs typeface="MS PGothic"/>
              </a:rPr>
            </a:br>
            <a:r>
              <a:rPr lang="es-MX" sz="2400" dirty="0" smtClean="0">
                <a:latin typeface="Georgia" pitchFamily="18" charset="0"/>
                <a:ea typeface="MS PGothic"/>
                <a:cs typeface="MS PGothic"/>
              </a:rPr>
              <a:t>Operación del área </a:t>
            </a:r>
          </a:p>
        </p:txBody>
      </p:sp>
      <p:pic>
        <p:nvPicPr>
          <p:cNvPr id="8" name="1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19" y="1571316"/>
            <a:ext cx="8793125" cy="4691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97067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2400" dirty="0"/>
              <a:t>Dirección de Recursos Financieros </a:t>
            </a:r>
            <a:br>
              <a:rPr lang="es-MX" sz="2400" dirty="0"/>
            </a:br>
            <a:endParaRPr lang="es-MX" sz="2400" dirty="0"/>
          </a:p>
        </p:txBody>
      </p:sp>
      <p:pic>
        <p:nvPicPr>
          <p:cNvPr id="4" name="1 Image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194141"/>
              </p:ext>
            </p:extLst>
          </p:nvPr>
        </p:nvGraphicFramePr>
        <p:xfrm>
          <a:off x="350838" y="1646238"/>
          <a:ext cx="8612187" cy="432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Hoja de cálculo" r:id="rId5" imgW="7886700" imgH="3352710" progId="Excel.Sheet.12">
                  <p:embed/>
                </p:oleObj>
              </mc:Choice>
              <mc:Fallback>
                <p:oleObj name="Hoja de cálculo" r:id="rId5" imgW="7886700" imgH="3352710" progId="Excel.Sheet.12">
                  <p:embed/>
                  <p:pic>
                    <p:nvPicPr>
                      <p:cNvPr id="0" name="1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1646238"/>
                        <a:ext cx="8612187" cy="432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96231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4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49155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49156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sp>
        <p:nvSpPr>
          <p:cNvPr id="49157" name="1 Título"/>
          <p:cNvSpPr>
            <a:spLocks noGrp="1"/>
          </p:cNvSpPr>
          <p:nvPr>
            <p:ph type="title"/>
          </p:nvPr>
        </p:nvSpPr>
        <p:spPr>
          <a:xfrm>
            <a:off x="323850" y="198438"/>
            <a:ext cx="8496300" cy="998537"/>
          </a:xfrm>
        </p:spPr>
        <p:txBody>
          <a:bodyPr/>
          <a:lstStyle/>
          <a:p>
            <a:pPr algn="ctr"/>
            <a:r>
              <a:rPr lang="es-MX" b="1" dirty="0" smtClean="0">
                <a:latin typeface="Georgia" pitchFamily="18" charset="0"/>
                <a:ea typeface="MS PGothic"/>
                <a:cs typeface="MS PGothic"/>
              </a:rPr>
              <a:t>Vicerrectoría Administrativa</a:t>
            </a:r>
          </a:p>
        </p:txBody>
      </p:sp>
      <p:sp>
        <p:nvSpPr>
          <p:cNvPr id="49158" name="1 Título"/>
          <p:cNvSpPr txBox="1">
            <a:spLocks/>
          </p:cNvSpPr>
          <p:nvPr/>
        </p:nvSpPr>
        <p:spPr bwMode="auto">
          <a:xfrm>
            <a:off x="323850" y="2174875"/>
            <a:ext cx="8496300" cy="2482850"/>
          </a:xfrm>
          <a:prstGeom prst="rect">
            <a:avLst/>
          </a:prstGeom>
          <a:noFill/>
          <a:ln w="9525">
            <a:solidFill>
              <a:srgbClr val="48240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914400" eaLnBrk="0" hangingPunct="0"/>
            <a:r>
              <a:rPr lang="es-MX" sz="2800" b="1" dirty="0">
                <a:solidFill>
                  <a:srgbClr val="B1803D"/>
                </a:solidFill>
                <a:latin typeface="Georgia" pitchFamily="18" charset="0"/>
                <a:ea typeface="MS PGothic"/>
                <a:cs typeface="Georgia" pitchFamily="18" charset="0"/>
              </a:rPr>
              <a:t>Departamento de </a:t>
            </a:r>
            <a:r>
              <a:rPr lang="es-MX" sz="2800" b="1" dirty="0" smtClean="0">
                <a:solidFill>
                  <a:srgbClr val="B1803D"/>
                </a:solidFill>
                <a:latin typeface="Georgia" pitchFamily="18" charset="0"/>
                <a:ea typeface="MS PGothic"/>
                <a:cs typeface="Georgia" pitchFamily="18" charset="0"/>
              </a:rPr>
              <a:t>Promoción Financiera</a:t>
            </a:r>
            <a:endParaRPr lang="es-MX" sz="2800" b="1" dirty="0">
              <a:solidFill>
                <a:srgbClr val="B1803D"/>
              </a:solidFill>
              <a:latin typeface="Georgia" pitchFamily="18" charset="0"/>
              <a:ea typeface="MS PGothic"/>
              <a:cs typeface="Georgia" pitchFamily="18" charset="0"/>
            </a:endParaRPr>
          </a:p>
        </p:txBody>
      </p:sp>
      <p:pic>
        <p:nvPicPr>
          <p:cNvPr id="8" name="1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52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47771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dirty="0" smtClean="0"/>
              <a:t>                            Promoción  Financiera </a:t>
            </a:r>
            <a:endParaRPr lang="es-MX" sz="2400" dirty="0"/>
          </a:p>
        </p:txBody>
      </p:sp>
      <p:pic>
        <p:nvPicPr>
          <p:cNvPr id="6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092200" y="2205831"/>
          <a:ext cx="6959600" cy="3314700"/>
        </p:xfrm>
        <a:graphic>
          <a:graphicData uri="http://schemas.openxmlformats.org/drawingml/2006/table">
            <a:tbl>
              <a:tblPr/>
              <a:tblGrid>
                <a:gridCol w="228392"/>
                <a:gridCol w="1741486"/>
                <a:gridCol w="1586053"/>
                <a:gridCol w="713724"/>
                <a:gridCol w="545602"/>
                <a:gridCol w="2144343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MX" sz="16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Tablero de Seguimiento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CE8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Objetivos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% de Avance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Impacto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65722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>Aumentar los ingresos provenientes de negocios ITSON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>% de incremento en los ingresos de los negocios de Promoción Financiera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 dirty="0"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effectLst/>
                          <a:latin typeface="Calibri"/>
                        </a:rPr>
                        <a:t>9.78%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>IV. Líneas que promueven objetivos comunes</a:t>
                      </a:r>
                      <a:br>
                        <a:rPr lang="es-MX" sz="1000" b="0" i="0" u="none" strike="noStrike">
                          <a:effectLst/>
                          <a:latin typeface="Calibri"/>
                        </a:rPr>
                      </a:br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/>
                      </a:r>
                      <a:br>
                        <a:rPr lang="es-MX" sz="1000" b="0" i="0" u="none" strike="noStrike">
                          <a:effectLst/>
                          <a:latin typeface="Calibri"/>
                        </a:rPr>
                      </a:br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>  2. Incrementar la eficacia, eficiencia y transparencia de la administración y orientara al cumplimiento de los objetivos de la Ley Orgánica, garantizando la rendición de cuentas.</a:t>
                      </a:r>
                      <a:br>
                        <a:rPr lang="es-MX" sz="1000" b="0" i="0" u="none" strike="noStrike">
                          <a:effectLst/>
                          <a:latin typeface="Calibri"/>
                        </a:rPr>
                      </a:br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/>
                      </a:r>
                      <a:br>
                        <a:rPr lang="es-MX" sz="1000" b="0" i="0" u="none" strike="noStrike">
                          <a:effectLst/>
                          <a:latin typeface="Calibri"/>
                        </a:rPr>
                      </a:br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>  3. Mejorar los servicios estudiantiles y académicos y mejorar la infraestructura para ofrecer servicios y productos de calidad sobresaliente.</a:t>
                      </a:r>
                      <a:br>
                        <a:rPr lang="es-MX" sz="1000" b="0" i="0" u="none" strike="noStrike">
                          <a:effectLst/>
                          <a:latin typeface="Calibri"/>
                        </a:rPr>
                      </a:br>
                      <a:endParaRPr lang="es-MX" sz="1000" b="0" i="0" u="none" strike="noStrike"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>% de recuperación promedio de cartera por adeudos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>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effectLst/>
                          <a:latin typeface="Calibri"/>
                        </a:rPr>
                        <a:t>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07632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>Aumentar la rentabilidad y optimizar los costos en promedio  de  los negocios existentes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>Negocios de Promoción Financiera que reportan utilidad neta de por lo menos 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2307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2400" dirty="0"/>
              <a:t>Dirección de Recursos Financieros </a:t>
            </a:r>
            <a:br>
              <a:rPr lang="es-MX" sz="2400" dirty="0"/>
            </a:br>
            <a:endParaRPr lang="es-MX" sz="2400" dirty="0"/>
          </a:p>
        </p:txBody>
      </p:sp>
      <p:pic>
        <p:nvPicPr>
          <p:cNvPr id="3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094737"/>
              </p:ext>
            </p:extLst>
          </p:nvPr>
        </p:nvGraphicFramePr>
        <p:xfrm>
          <a:off x="365759" y="1615439"/>
          <a:ext cx="8550417" cy="3459481"/>
        </p:xfrm>
        <a:graphic>
          <a:graphicData uri="http://schemas.openxmlformats.org/drawingml/2006/table">
            <a:tbl>
              <a:tblPr/>
              <a:tblGrid>
                <a:gridCol w="2178033"/>
                <a:gridCol w="2174593"/>
                <a:gridCol w="825795"/>
                <a:gridCol w="894611"/>
                <a:gridCol w="825795"/>
                <a:gridCol w="825795"/>
                <a:gridCol w="825795"/>
              </a:tblGrid>
              <a:tr h="34252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Tablero de seguimiento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425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Objetivos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4to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4252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2673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Apoyar al crecimiento profesional e integral del personal para incrementar el nivel de respuesta y de satisfacción de los usuarios.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competencias cubiertas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C9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&gt;=90%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&lt;90%&gt;=80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&lt;80%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457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satisfacción del cliente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98.66%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C9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&gt;=90%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&lt;90%&gt;=80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&lt;80%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3061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2400" dirty="0"/>
              <a:t>Dirección de Recursos Financieros</a:t>
            </a:r>
          </a:p>
        </p:txBody>
      </p:sp>
      <p:pic>
        <p:nvPicPr>
          <p:cNvPr id="3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635441"/>
              </p:ext>
            </p:extLst>
          </p:nvPr>
        </p:nvGraphicFramePr>
        <p:xfrm>
          <a:off x="473868" y="1573371"/>
          <a:ext cx="8312151" cy="4585583"/>
        </p:xfrm>
        <a:graphic>
          <a:graphicData uri="http://schemas.openxmlformats.org/drawingml/2006/table">
            <a:tbl>
              <a:tblPr/>
              <a:tblGrid>
                <a:gridCol w="2100436"/>
                <a:gridCol w="2097117"/>
                <a:gridCol w="862738"/>
                <a:gridCol w="862738"/>
                <a:gridCol w="796374"/>
                <a:gridCol w="796374"/>
                <a:gridCol w="796374"/>
              </a:tblGrid>
              <a:tr h="26974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Tablero de seguimiento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697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Objetivos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4to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6974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39480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Mantener la solidez financiera necesaria para soportar la operación y alcanzar los objetivos del Instituto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remanente (ingreso - gasto) del ITSON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&gt;= 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C9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&lt;0%  &gt;= -10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-10%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avance de la recaudación de Ingresos propios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122.66%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C9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&lt;85%  &gt;=75%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75%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% de avance de la recaudación de subsidios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96.59%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= 100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&lt;100%  &gt;= 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% de avance de la recaudación de fuentes extraordinarias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97.92%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= 100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&lt;100%  &gt;= 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remanente (ingreso - gasto) de Entidades Auxiliares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&lt;8%&gt;=5%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participación de fuentes extraordinarias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16.84%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&lt;15%&gt;=10%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948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de participación de entidades auxiliares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&lt;8%&gt;=5%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 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0571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96305"/>
            <a:ext cx="8640960" cy="1008112"/>
          </a:xfrm>
        </p:spPr>
        <p:txBody>
          <a:bodyPr/>
          <a:lstStyle/>
          <a:p>
            <a:pPr algn="ctr"/>
            <a:r>
              <a:rPr lang="es-MX" sz="2400" dirty="0"/>
              <a:t>Dirección de Recursos Financieros</a:t>
            </a:r>
          </a:p>
        </p:txBody>
      </p:sp>
      <p:pic>
        <p:nvPicPr>
          <p:cNvPr id="3" name="1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710244"/>
              </p:ext>
            </p:extLst>
          </p:nvPr>
        </p:nvGraphicFramePr>
        <p:xfrm>
          <a:off x="493316" y="2163918"/>
          <a:ext cx="8157368" cy="2499521"/>
        </p:xfrm>
        <a:graphic>
          <a:graphicData uri="http://schemas.openxmlformats.org/drawingml/2006/table">
            <a:tbl>
              <a:tblPr/>
              <a:tblGrid>
                <a:gridCol w="2077913"/>
                <a:gridCol w="2074631"/>
                <a:gridCol w="886260"/>
                <a:gridCol w="755062"/>
                <a:gridCol w="787834"/>
                <a:gridCol w="787834"/>
                <a:gridCol w="787834"/>
              </a:tblGrid>
              <a:tr h="416587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Tablero de seguimiento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41658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Objetivos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Metas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4to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482400"/>
                          </a:solidFill>
                          <a:effectLst/>
                          <a:latin typeface="Calibri"/>
                        </a:rPr>
                        <a:t>Semaforización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8B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41658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EDE8BB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803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Amarillo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Rojo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24976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Optimizar las inversiones disponibles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Promedio de rendimiento de inversiones superior a CETES  a 28  días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 Cetes Trimestral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92.69%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&gt;= 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&lt;100%&gt;=95%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8271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twitter_bird_blue_itson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25603" name="Picture 3" descr="imag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25604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sp>
        <p:nvSpPr>
          <p:cNvPr id="25605" name="1 Título"/>
          <p:cNvSpPr>
            <a:spLocks noGrp="1"/>
          </p:cNvSpPr>
          <p:nvPr>
            <p:ph type="title"/>
          </p:nvPr>
        </p:nvSpPr>
        <p:spPr>
          <a:xfrm>
            <a:off x="323850" y="198438"/>
            <a:ext cx="8496300" cy="998537"/>
          </a:xfrm>
        </p:spPr>
        <p:txBody>
          <a:bodyPr/>
          <a:lstStyle/>
          <a:p>
            <a:pPr algn="ctr"/>
            <a:r>
              <a:rPr lang="es-MX" b="1" dirty="0" smtClean="0">
                <a:latin typeface="Georgia" pitchFamily="18" charset="0"/>
                <a:ea typeface="MS PGothic"/>
                <a:cs typeface="MS PGothic"/>
              </a:rPr>
              <a:t>Vicerrectoría Administrativa</a:t>
            </a:r>
          </a:p>
        </p:txBody>
      </p:sp>
      <p:sp>
        <p:nvSpPr>
          <p:cNvPr id="25606" name="1 Título"/>
          <p:cNvSpPr txBox="1">
            <a:spLocks/>
          </p:cNvSpPr>
          <p:nvPr/>
        </p:nvSpPr>
        <p:spPr bwMode="auto">
          <a:xfrm>
            <a:off x="323850" y="2174875"/>
            <a:ext cx="8496300" cy="2482850"/>
          </a:xfrm>
          <a:prstGeom prst="rect">
            <a:avLst/>
          </a:prstGeom>
          <a:noFill/>
          <a:ln w="9525">
            <a:solidFill>
              <a:srgbClr val="48240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914400" eaLnBrk="0" hangingPunct="0"/>
            <a:r>
              <a:rPr lang="es-MX" sz="2800" b="1" dirty="0">
                <a:solidFill>
                  <a:srgbClr val="B1803D"/>
                </a:solidFill>
                <a:latin typeface="Georgia" pitchFamily="18" charset="0"/>
                <a:ea typeface="MS PGothic"/>
                <a:cs typeface="Georgia" pitchFamily="18" charset="0"/>
              </a:rPr>
              <a:t>Dirección de Servicios de Información</a:t>
            </a:r>
          </a:p>
        </p:txBody>
      </p:sp>
      <p:pic>
        <p:nvPicPr>
          <p:cNvPr id="8" name="1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52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79673"/>
              </p:ext>
            </p:extLst>
          </p:nvPr>
        </p:nvGraphicFramePr>
        <p:xfrm>
          <a:off x="582399" y="289332"/>
          <a:ext cx="7857824" cy="694265"/>
        </p:xfrm>
        <a:graphic>
          <a:graphicData uri="http://schemas.openxmlformats.org/drawingml/2006/table">
            <a:tbl>
              <a:tblPr/>
              <a:tblGrid>
                <a:gridCol w="7857824"/>
              </a:tblGrid>
              <a:tr h="694265">
                <a:tc>
                  <a:txBody>
                    <a:bodyPr/>
                    <a:lstStyle/>
                    <a:p>
                      <a:pPr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" name="1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534398"/>
              </p:ext>
            </p:extLst>
          </p:nvPr>
        </p:nvGraphicFramePr>
        <p:xfrm>
          <a:off x="209550" y="1866900"/>
          <a:ext cx="8724900" cy="377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Hoja de cálculo" r:id="rId8" imgW="8724780" imgH="3486150" progId="Excel.Sheet.8">
                  <p:embed/>
                </p:oleObj>
              </mc:Choice>
              <mc:Fallback>
                <p:oleObj name="Hoja de cálculo" r:id="rId8" imgW="8724780" imgH="3486150" progId="Excel.Sheet.8">
                  <p:embed/>
                  <p:pic>
                    <p:nvPicPr>
                      <p:cNvPr id="0" name="2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1866900"/>
                        <a:ext cx="8724900" cy="3779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0" y="6357938"/>
            <a:ext cx="9144000" cy="504825"/>
          </a:xfrm>
          <a:prstGeom prst="rect">
            <a:avLst/>
          </a:prstGeom>
          <a:solidFill>
            <a:srgbClr val="F4F1D4"/>
          </a:soli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algn="ctr" rotWithShape="0">
              <a:srgbClr val="000000">
                <a:alpha val="34999"/>
              </a:srgbClr>
            </a:outerShdw>
          </a:effectLst>
        </p:spPr>
        <p:txBody>
          <a:bodyPr lIns="50798" tIns="50798" rIns="50798" bIns="50798" anchor="ctr"/>
          <a:lstStyle/>
          <a:p>
            <a:pPr>
              <a:defRPr/>
            </a:pPr>
            <a:endParaRPr lang="es-MX" dirty="0"/>
          </a:p>
        </p:txBody>
      </p:sp>
      <p:pic>
        <p:nvPicPr>
          <p:cNvPr id="18435" name="Picture 2" descr="twitter_bird_blue_itson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588" y="6524625"/>
            <a:ext cx="703262" cy="180975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18436" name="Picture 3" descr="image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75663" y="6378575"/>
            <a:ext cx="620712" cy="4699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8437" name="Rectangle 4"/>
          <p:cNvSpPr>
            <a:spLocks/>
          </p:cNvSpPr>
          <p:nvPr/>
        </p:nvSpPr>
        <p:spPr bwMode="auto">
          <a:xfrm>
            <a:off x="107950" y="6453188"/>
            <a:ext cx="1279525" cy="315912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/>
          <a:lstStyle/>
          <a:p>
            <a:pPr defTabSz="912813"/>
            <a:r>
              <a:rPr lang="es-MX" sz="1300" dirty="0">
                <a:solidFill>
                  <a:srgbClr val="B1803D"/>
                </a:solidFill>
                <a:latin typeface="Helvetica" pitchFamily="34" charset="0"/>
                <a:cs typeface="Helvetica" pitchFamily="34" charset="0"/>
                <a:sym typeface="Helvetica" pitchFamily="34" charset="0"/>
              </a:rPr>
              <a:t>www.itson.mx</a:t>
            </a:r>
            <a:endParaRPr lang="es-MX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645060"/>
              </p:ext>
            </p:extLst>
          </p:nvPr>
        </p:nvGraphicFramePr>
        <p:xfrm>
          <a:off x="747712" y="389238"/>
          <a:ext cx="7796041" cy="642551"/>
        </p:xfrm>
        <a:graphic>
          <a:graphicData uri="http://schemas.openxmlformats.org/drawingml/2006/table">
            <a:tbl>
              <a:tblPr/>
              <a:tblGrid>
                <a:gridCol w="7796041"/>
              </a:tblGrid>
              <a:tr h="642551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Dirección </a:t>
                      </a:r>
                      <a:r>
                        <a:rPr lang="es-MX" sz="2400" b="0" kern="1200" dirty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de </a:t>
                      </a:r>
                      <a:r>
                        <a:rPr lang="es-MX" sz="2400" b="0" kern="1200" dirty="0" smtClean="0">
                          <a:solidFill>
                            <a:srgbClr val="B1803D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Servicios de Información</a:t>
                      </a:r>
                      <a:endParaRPr lang="es-MX" sz="2400" b="0" kern="1200" dirty="0">
                        <a:solidFill>
                          <a:srgbClr val="B1803D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8" name="1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42875"/>
            <a:ext cx="1343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056496"/>
              </p:ext>
            </p:extLst>
          </p:nvPr>
        </p:nvGraphicFramePr>
        <p:xfrm>
          <a:off x="209550" y="1600200"/>
          <a:ext cx="8724900" cy="395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Hoja de cálculo" r:id="rId8" imgW="8724780" imgH="3657600" progId="Excel.Sheet.8">
                  <p:embed/>
                </p:oleObj>
              </mc:Choice>
              <mc:Fallback>
                <p:oleObj name="Hoja de cálculo" r:id="rId8" imgW="8724780" imgH="3657600" progId="Excel.Sheet.8">
                  <p:embed/>
                  <p:pic>
                    <p:nvPicPr>
                      <p:cNvPr id="0" name="1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1600200"/>
                        <a:ext cx="8724900" cy="3956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ITSON 2011 con Twitter.potx</Template>
  <TotalTime>4690</TotalTime>
  <Words>2260</Words>
  <Application>Microsoft Office PowerPoint</Application>
  <PresentationFormat>Presentación en pantalla (4:3)</PresentationFormat>
  <Paragraphs>647</Paragraphs>
  <Slides>31</Slides>
  <Notes>17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3" baseType="lpstr">
      <vt:lpstr>Tema de Office</vt:lpstr>
      <vt:lpstr>Hoja de cálculo</vt:lpstr>
      <vt:lpstr>Vicerrectoría Administrativa</vt:lpstr>
      <vt:lpstr>Vicerrectoría Administrativa</vt:lpstr>
      <vt:lpstr>Dirección de Recursos Financieros  </vt:lpstr>
      <vt:lpstr>Dirección de Recursos Financieros  </vt:lpstr>
      <vt:lpstr>Dirección de Recursos Financieros</vt:lpstr>
      <vt:lpstr>Dirección de Recursos Financieros</vt:lpstr>
      <vt:lpstr>Vicerrectoría Administrativa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Dirección de Servicios de Información </vt:lpstr>
      <vt:lpstr>Dirección de Servicio de Información  </vt:lpstr>
      <vt:lpstr>Vicerrectoría Administrativa</vt:lpstr>
      <vt:lpstr>Dirección de Recursos Materiales y  Servicios Generales</vt:lpstr>
      <vt:lpstr>Dirección de Recursos Materiales y  Servicios Generales</vt:lpstr>
      <vt:lpstr>                   Dirección de Recursos Materiales y                     Servicios Generales</vt:lpstr>
      <vt:lpstr>Dirección de Recursos Materiales y                     Servicios Generales</vt:lpstr>
      <vt:lpstr>Dirección de Recursos Materiales y                     Servicios Generales</vt:lpstr>
      <vt:lpstr>Dirección de Recursos Materiales y                     Servicios Generales</vt:lpstr>
      <vt:lpstr>Dirección de Recursos Materiales y                     Servicios Generales</vt:lpstr>
      <vt:lpstr>Vicerrectoría Administrativa</vt:lpstr>
      <vt:lpstr>   Departamento de Personal Operación del área </vt:lpstr>
      <vt:lpstr>Vicerrectoría Administrativa</vt:lpstr>
      <vt:lpstr>                            Promoción  Financiera </vt:lpstr>
    </vt:vector>
  </TitlesOfParts>
  <Company>ITSON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Ernesto Flores</dc:creator>
  <cp:lastModifiedBy>Jazmir Ariadne Yocupicio Armenta</cp:lastModifiedBy>
  <cp:revision>371</cp:revision>
  <cp:lastPrinted>2012-10-12T00:24:42Z</cp:lastPrinted>
  <dcterms:created xsi:type="dcterms:W3CDTF">2011-06-10T17:46:38Z</dcterms:created>
  <dcterms:modified xsi:type="dcterms:W3CDTF">2017-01-25T18:02:20Z</dcterms:modified>
</cp:coreProperties>
</file>