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27" r:id="rId2"/>
    <p:sldId id="329" r:id="rId3"/>
    <p:sldId id="331" r:id="rId4"/>
    <p:sldId id="332" r:id="rId5"/>
    <p:sldId id="333" r:id="rId6"/>
    <p:sldId id="334" r:id="rId7"/>
    <p:sldId id="335" r:id="rId8"/>
    <p:sldId id="336" r:id="rId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CC9900"/>
    <a:srgbClr val="FFFF00"/>
    <a:srgbClr val="FFFF99"/>
    <a:srgbClr val="FF9900"/>
    <a:srgbClr val="99CC00"/>
    <a:srgbClr val="FFCC99"/>
    <a:srgbClr val="FF9999"/>
    <a:srgbClr val="FF99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04" autoAdjust="0"/>
    <p:restoredTop sz="94982" autoAdjust="0"/>
  </p:normalViewPr>
  <p:slideViewPr>
    <p:cSldViewPr snapToGrid="0" snapToObjects="1">
      <p:cViewPr varScale="1">
        <p:scale>
          <a:sx n="103" d="100"/>
          <a:sy n="103" d="100"/>
        </p:scale>
        <p:origin x="-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7D30C7-0CA6-47B5-8890-A999BB58F64C}" type="datetimeFigureOut">
              <a:rPr lang="en-US"/>
              <a:pPr>
                <a:defRPr/>
              </a:pPr>
              <a:t>1/18/2017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DA1281-8913-4757-B6BE-9CA97D3D65D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3261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BF9EA9-3606-4CC2-A575-4906B807B36D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  <a:p>
            <a:pPr lvl="4"/>
            <a:r>
              <a:rPr lang="es-ES_tradnl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342208-D250-4A82-8728-D2012F9E1E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21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4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99898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392488"/>
          </a:xfrm>
        </p:spPr>
        <p:txBody>
          <a:bodyPr>
            <a:normAutofit/>
          </a:bodyPr>
          <a:lstStyle>
            <a:lvl1pPr marL="182563" indent="-182563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  <a:lvl2pPr marL="444500" indent="-261938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2pPr>
            <a:lvl3pPr marL="628650" indent="-18415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3pPr>
            <a:lvl4pPr marL="811213" indent="-182563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4pPr>
            <a:lvl5pPr marL="982663" indent="-171450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3456384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7B4544-85E1-4A5A-8A3F-78E2EBC94DB5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9AD28B-5670-4F72-877B-94BCF79696F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93608D-E04C-4DAE-B9B9-1F6A97AE9BEB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07BE2C1-987B-413C-BA57-21274B17AD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7" name="Rectangle 2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1E4BB9-C7CB-4813-876A-BB1D7AB35B98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D37DF3-5193-44FA-8BFA-D0BE56D272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Drag picture to placeholder or click icon to add</a:t>
            </a:r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379D4-44DE-46EA-A8AF-2887E50185A7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93BDC7-4555-4685-A775-F69CAD84DD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CA054F-9961-4CF4-A290-5D82EFB352BE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EDFA88-4F00-4D19-B9C5-2B1554ECF56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154F69C-DE49-457E-B376-5B42EC2DA9FD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77EECB-486E-48A7-B315-D593BDE4883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921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8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21" name="Picture 6" descr="twitter_bird_blue_its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5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000" dirty="0" smtClean="0"/>
              <a:t>Dirección de Recursos Materiales y Servicios Generales</a:t>
            </a:r>
            <a:endParaRPr lang="es-MX" sz="2000" dirty="0"/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701082"/>
              </p:ext>
            </p:extLst>
          </p:nvPr>
        </p:nvGraphicFramePr>
        <p:xfrm>
          <a:off x="1498242" y="2137893"/>
          <a:ext cx="6096000" cy="2266128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91005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smtClean="0">
                          <a:solidFill>
                            <a:srgbClr val="9966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4to </a:t>
                      </a:r>
                      <a:r>
                        <a:rPr lang="es-MX" sz="1600" b="1" i="0" u="none" strike="noStrike" dirty="0" smtClean="0">
                          <a:solidFill>
                            <a:srgbClr val="9966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 Trimestral 2016</a:t>
                      </a:r>
                      <a:endParaRPr lang="es-MX" sz="900" b="0" i="0" u="none" strike="noStrike" dirty="0">
                        <a:solidFill>
                          <a:srgbClr val="9966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60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000" b="1" i="0" u="none" strike="noStrike" dirty="0">
                          <a:solidFill>
                            <a:srgbClr val="9966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Dirección de Recursos Materiales y</a:t>
                      </a:r>
                      <a:br>
                        <a:rPr lang="es-MX" sz="2000" b="1" i="0" u="none" strike="noStrike" dirty="0">
                          <a:solidFill>
                            <a:srgbClr val="9966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MX" sz="2000" b="1" i="0" u="none" strike="noStrike" dirty="0">
                          <a:solidFill>
                            <a:srgbClr val="9966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Generales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2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197768"/>
            <a:ext cx="1323174" cy="79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30909" y="1708834"/>
            <a:ext cx="8589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996633"/>
                </a:solidFill>
                <a:latin typeface="+mj-lt"/>
              </a:rPr>
              <a:t>OBJETIVO 1: </a:t>
            </a:r>
            <a:r>
              <a:rPr lang="es-MX" b="1" dirty="0">
                <a:solidFill>
                  <a:srgbClr val="996633"/>
                </a:solidFill>
                <a:latin typeface="+mj-lt"/>
              </a:rPr>
              <a:t>Consolidar la infraestructura física, los servicios y el uso eficiente de los recursos.</a:t>
            </a:r>
          </a:p>
          <a:p>
            <a:endParaRPr lang="es-MX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457200" y="2474989"/>
          <a:ext cx="8229599" cy="2776385"/>
        </p:xfrm>
        <a:graphic>
          <a:graphicData uri="http://schemas.openxmlformats.org/drawingml/2006/table">
            <a:tbl>
              <a:tblPr/>
              <a:tblGrid>
                <a:gridCol w="437260"/>
                <a:gridCol w="787068"/>
                <a:gridCol w="1087685"/>
                <a:gridCol w="830794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3183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servicios atendidos en tiempo y forma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 ATENDIDOS EN TIEMPO Y FORMA/TOTAL SERVICIOS SOLICITADOS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Areas 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&lt;=99% &gt;=80%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 programa anual de trabajo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Areas 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70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bienes muebles e inmuebles resguardados y conciliados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(Numero de bienes muebles e inmuebles resguardados / Total de de bienes muebles e inmuebles)*100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Tablero interno del area de Coordinación de Activos fijos y almacen.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Coordinación de Activos Fijos y Almacén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33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681272"/>
              </p:ext>
            </p:extLst>
          </p:nvPr>
        </p:nvGraphicFramePr>
        <p:xfrm>
          <a:off x="590873" y="2084685"/>
          <a:ext cx="8229601" cy="3182574"/>
        </p:xfrm>
        <a:graphic>
          <a:graphicData uri="http://schemas.openxmlformats.org/drawingml/2006/table">
            <a:tbl>
              <a:tblPr/>
              <a:tblGrid>
                <a:gridCol w="425129"/>
                <a:gridCol w="858982"/>
                <a:gridCol w="1154545"/>
                <a:gridCol w="628071"/>
                <a:gridCol w="508000"/>
                <a:gridCol w="443345"/>
                <a:gridCol w="415637"/>
                <a:gridCol w="443345"/>
                <a:gridCol w="461818"/>
                <a:gridCol w="434110"/>
                <a:gridCol w="424872"/>
                <a:gridCol w="443346"/>
                <a:gridCol w="443345"/>
                <a:gridCol w="434109"/>
                <a:gridCol w="710947"/>
              </a:tblGrid>
              <a:tr h="6365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por el concepto de demanda facturable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[(Demanda Facturable de mismo periodo año anterior – Demanda Facturable de periodo actual) / (Demanda Facturable de mismo periodo año anterior)]*100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CFE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-5.48%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-22.61%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SERVICIOS GENERALES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55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en consumo de energía eléctrica kWh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[(Consumo kWh mismo periodo año anterior - Consumo kWh periodo actual) / (Consumo kWh mismo periodo año anterior)]*100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CFE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4650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en el consumo de agua en m3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[(Consumo de agua en m3 mismo periodo año anterior - Consumo de agua en m3 período actual) / (Consumo de agua en m3 mismo periodo año anterior)]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OOMAPASC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-15.95%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-35.88%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89079"/>
              </p:ext>
            </p:extLst>
          </p:nvPr>
        </p:nvGraphicFramePr>
        <p:xfrm>
          <a:off x="590873" y="1600200"/>
          <a:ext cx="8229599" cy="484485"/>
        </p:xfrm>
        <a:graphic>
          <a:graphicData uri="http://schemas.openxmlformats.org/drawingml/2006/table">
            <a:tbl>
              <a:tblPr/>
              <a:tblGrid>
                <a:gridCol w="415891"/>
                <a:gridCol w="868218"/>
                <a:gridCol w="1154545"/>
                <a:gridCol w="637309"/>
                <a:gridCol w="504104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s-MX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es-MX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4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69708" y="1628507"/>
            <a:ext cx="8330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2: Contar con una estructura organizacional acorde a las necesidades de la dirección, con el fin de tener los elementos para un desempeño eficiente.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51931"/>
              </p:ext>
            </p:extLst>
          </p:nvPr>
        </p:nvGraphicFramePr>
        <p:xfrm>
          <a:off x="457202" y="3088890"/>
          <a:ext cx="8229595" cy="1548582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86287"/>
                <a:gridCol w="443345"/>
                <a:gridCol w="443345"/>
                <a:gridCol w="434110"/>
                <a:gridCol w="452581"/>
                <a:gridCol w="434109"/>
                <a:gridCol w="402687"/>
                <a:gridCol w="442352"/>
                <a:gridCol w="442352"/>
                <a:gridCol w="442352"/>
                <a:gridCol w="722509"/>
              </a:tblGrid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del plan de capacitación 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numero de cursos  acreditados por persona/numero de cursos ofrecidos por persona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áreas que cuentan con la infraestructura y recursos materiales pertinentes en sus espacios de trabajo.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Directo de encuesta clima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Índice de Clima Laboral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Directo de encuesta clima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92.09%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92077"/>
              </p:ext>
            </p:extLst>
          </p:nvPr>
        </p:nvGraphicFramePr>
        <p:xfrm>
          <a:off x="457198" y="2768112"/>
          <a:ext cx="8229599" cy="320778"/>
        </p:xfrm>
        <a:graphic>
          <a:graphicData uri="http://schemas.openxmlformats.org/drawingml/2006/table">
            <a:tbl>
              <a:tblPr/>
              <a:tblGrid>
                <a:gridCol w="364838"/>
                <a:gridCol w="785091"/>
                <a:gridCol w="1099128"/>
                <a:gridCol w="840509"/>
                <a:gridCol w="490501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654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49383" y="1637299"/>
            <a:ext cx="8405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3. Implementar procedimientos que aseguren el cumplimiento de la normatividad vigente aplicada</a:t>
            </a:r>
            <a:r>
              <a:rPr lang="es-MX" sz="1400" b="1" dirty="0">
                <a:solidFill>
                  <a:srgbClr val="996633"/>
                </a:solidFill>
                <a:latin typeface="+mj-lt"/>
              </a:rPr>
              <a:t>.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672222"/>
              </p:ext>
            </p:extLst>
          </p:nvPr>
        </p:nvGraphicFramePr>
        <p:xfrm>
          <a:off x="424874" y="2428174"/>
          <a:ext cx="8229599" cy="320778"/>
        </p:xfrm>
        <a:graphic>
          <a:graphicData uri="http://schemas.openxmlformats.org/drawingml/2006/table">
            <a:tbl>
              <a:tblPr/>
              <a:tblGrid>
                <a:gridCol w="341744"/>
                <a:gridCol w="803564"/>
                <a:gridCol w="1089891"/>
                <a:gridCol w="849745"/>
                <a:gridCol w="495123"/>
                <a:gridCol w="437260"/>
                <a:gridCol w="437260"/>
                <a:gridCol w="394503"/>
                <a:gridCol w="452581"/>
                <a:gridCol w="464696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71597"/>
              </p:ext>
            </p:extLst>
          </p:nvPr>
        </p:nvGraphicFramePr>
        <p:xfrm>
          <a:off x="424878" y="2762692"/>
          <a:ext cx="8229595" cy="2101647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500138"/>
                <a:gridCol w="434109"/>
                <a:gridCol w="443345"/>
                <a:gridCol w="391816"/>
                <a:gridCol w="442352"/>
                <a:gridCol w="477396"/>
                <a:gridCol w="434109"/>
                <a:gridCol w="443346"/>
                <a:gridCol w="414557"/>
                <a:gridCol w="442352"/>
                <a:gridCol w="722509"/>
              </a:tblGrid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recomendaciones de organismos externos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recomendaciones de organismos externos atendidas/ Total de  recomendaciones de organismos externos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ORGANISMOS EXTERNOS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no conformidades de auditorias internas y externas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no conformidades de auditorias internas y externas atendidas / Total de no conformidades de auditorias internas y externas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procedimientos alineados a la normatividad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procedimientos alineados a la normatividad vigente / Total de procedimientos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solicitudes atendidas a través de la oficina de transparencia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solicitudes de transparencia atendidas / Total de solicitudes de transparencia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Bitácora de Solicitud de Reportes de la Coordinación de Administración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DIRECCIÒN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51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sp>
        <p:nvSpPr>
          <p:cNvPr id="2" name="1 Rectángulo"/>
          <p:cNvSpPr/>
          <p:nvPr/>
        </p:nvSpPr>
        <p:spPr>
          <a:xfrm>
            <a:off x="392546" y="1637299"/>
            <a:ext cx="7790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4: Aumentar la eficiencia de los procesos que se requieren para cubrir las necesidades de la comunidad universitaria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292585"/>
              </p:ext>
            </p:extLst>
          </p:nvPr>
        </p:nvGraphicFramePr>
        <p:xfrm>
          <a:off x="457202" y="3144197"/>
          <a:ext cx="8229595" cy="1769547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40835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procedimientos certificados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Datos Directos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SGC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Febrero y Agosto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59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quejas presentadas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Directa por area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Sistema JDE</a:t>
                      </a:r>
                      <a:b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Registro de servicios (contrataciones)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&gt;10 &lt;=15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59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quejas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Retroalimentaciones del cliente incluyendo sus quejas atendidas en tiempo / Total de retroalimentaciones del cliente incluyendo sus quejas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Información proporcionada por las areas de la dirección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82235"/>
              </p:ext>
            </p:extLst>
          </p:nvPr>
        </p:nvGraphicFramePr>
        <p:xfrm>
          <a:off x="457202" y="2823419"/>
          <a:ext cx="8229599" cy="320778"/>
        </p:xfrm>
        <a:graphic>
          <a:graphicData uri="http://schemas.openxmlformats.org/drawingml/2006/table">
            <a:tbl>
              <a:tblPr/>
              <a:tblGrid>
                <a:gridCol w="355598"/>
                <a:gridCol w="794327"/>
                <a:gridCol w="1108364"/>
                <a:gridCol w="812800"/>
                <a:gridCol w="508978"/>
                <a:gridCol w="437260"/>
                <a:gridCol w="437260"/>
                <a:gridCol w="389884"/>
                <a:gridCol w="443345"/>
                <a:gridCol w="478551"/>
                <a:gridCol w="437260"/>
                <a:gridCol w="404989"/>
                <a:gridCol w="469531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23527" y="1618872"/>
            <a:ext cx="8072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5. Fortalecer la seguridad Institucional con el fin de garantizar el bienestar de la comunidad universitaria y el respeto a las instalaciones</a:t>
            </a:r>
            <a:r>
              <a:rPr lang="es-MX" dirty="0"/>
              <a:t>.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425248"/>
              </p:ext>
            </p:extLst>
          </p:nvPr>
        </p:nvGraphicFramePr>
        <p:xfrm>
          <a:off x="457202" y="2733964"/>
          <a:ext cx="8229595" cy="3444081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89998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edificios que cumplen con los criterios normativos de accesibilidad (rampas, elevadores, puertas de apertura automática, baños, etc.)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Numero de edificios que cumplen criterios de accesibilidad/ numero de edificios totales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Diagnostico de cumplimiento de necesidades de accecibilidad en edificios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9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actos delictivos presentados en las institución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 directo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reportes de seguridad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&gt;10&lt;=15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Depto. de Servicios Generales y Mtto.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accidentes dentro de los campus Universitarios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 directo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&gt;20&lt;=26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feb,abril,junio,agosto,octubre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 normatividad de seguridad en instalaciones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Requisitos normativos  de seguridad en instalaciones cumplidos /requisitos normativos de seguridad en instalaciones aplicables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Diagnostico de seguridad y salud en el trabajo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hay dato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</a:t>
                      </a:r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290777"/>
              </p:ext>
            </p:extLst>
          </p:nvPr>
        </p:nvGraphicFramePr>
        <p:xfrm>
          <a:off x="457202" y="2413186"/>
          <a:ext cx="8229599" cy="320778"/>
        </p:xfrm>
        <a:graphic>
          <a:graphicData uri="http://schemas.openxmlformats.org/drawingml/2006/table">
            <a:tbl>
              <a:tblPr/>
              <a:tblGrid>
                <a:gridCol w="364834"/>
                <a:gridCol w="785091"/>
                <a:gridCol w="1089891"/>
                <a:gridCol w="840509"/>
                <a:gridCol w="499742"/>
                <a:gridCol w="437260"/>
                <a:gridCol w="437260"/>
                <a:gridCol w="389884"/>
                <a:gridCol w="452582"/>
                <a:gridCol w="469314"/>
                <a:gridCol w="437260"/>
                <a:gridCol w="404989"/>
                <a:gridCol w="469531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33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531281"/>
          </a:xfrm>
        </p:spPr>
        <p:txBody>
          <a:bodyPr/>
          <a:lstStyle/>
          <a:p>
            <a:pPr algn="ctr"/>
            <a:r>
              <a:rPr lang="es-MX" sz="2000" dirty="0"/>
              <a:t>Dirección de Recursos Materiales y Servicios Generales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457202" y="2480519"/>
          <a:ext cx="8229595" cy="2765324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en la creación de Programas Internos de Protección Civil.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en la creaciòn del programa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9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del programa de infraestructura y equipamiento de seguridad patrimonial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Programa de infraestructura y equipamiento de seguridad patrimonial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&gt;=62 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Depto. de Servicios Generales y </a:t>
                      </a:r>
                      <a:r>
                        <a:rPr lang="es-MX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Mtto</a:t>
                      </a:r>
                      <a:r>
                        <a:rPr lang="es-MX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63092"/>
              </p:ext>
            </p:extLst>
          </p:nvPr>
        </p:nvGraphicFramePr>
        <p:xfrm>
          <a:off x="457198" y="2159741"/>
          <a:ext cx="8229599" cy="320778"/>
        </p:xfrm>
        <a:graphic>
          <a:graphicData uri="http://schemas.openxmlformats.org/drawingml/2006/table">
            <a:tbl>
              <a:tblPr/>
              <a:tblGrid>
                <a:gridCol w="346366"/>
                <a:gridCol w="803563"/>
                <a:gridCol w="1108364"/>
                <a:gridCol w="831273"/>
                <a:gridCol w="490501"/>
                <a:gridCol w="437260"/>
                <a:gridCol w="437260"/>
                <a:gridCol w="389888"/>
                <a:gridCol w="443345"/>
                <a:gridCol w="478547"/>
                <a:gridCol w="437260"/>
                <a:gridCol w="423466"/>
                <a:gridCol w="443345"/>
                <a:gridCol w="444969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60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69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ITSON 2011 con Twitter.potx</Template>
  <TotalTime>4205</TotalTime>
  <Words>1735</Words>
  <Application>Microsoft Office PowerPoint</Application>
  <PresentationFormat>Presentación en pantalla (4:3)</PresentationFormat>
  <Paragraphs>492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Dirección de Recursos Materiales y Servicios Generales</vt:lpstr>
      <vt:lpstr>Dirección de Recursos Materiales y Servicios Generales</vt:lpstr>
      <vt:lpstr>Dirección de Recursos Materiales y Servicios Generales</vt:lpstr>
      <vt:lpstr>Dirección de Recursos Materiales y Servicios Generales</vt:lpstr>
      <vt:lpstr>Dirección de Recursos Materiales y Servicios Generales</vt:lpstr>
      <vt:lpstr>Dirección de Recursos Materiales y Servicios Generales</vt:lpstr>
      <vt:lpstr>Dirección de Recursos Materiales y Servicios Generales</vt:lpstr>
      <vt:lpstr>Dirección de Recursos Materiales y Servicios Generales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Ernesto Flores</dc:creator>
  <cp:lastModifiedBy>Imelda Murrieta Amaya</cp:lastModifiedBy>
  <cp:revision>408</cp:revision>
  <cp:lastPrinted>2012-10-12T00:24:42Z</cp:lastPrinted>
  <dcterms:created xsi:type="dcterms:W3CDTF">2011-06-10T17:46:38Z</dcterms:created>
  <dcterms:modified xsi:type="dcterms:W3CDTF">2017-01-18T22:57:22Z</dcterms:modified>
</cp:coreProperties>
</file>